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5"/>
  </p:notesMasterIdLst>
  <p:sldIdLst>
    <p:sldId id="1426" r:id="rId4"/>
    <p:sldId id="1568" r:id="rId5"/>
    <p:sldId id="1293" r:id="rId6"/>
    <p:sldId id="366" r:id="rId7"/>
    <p:sldId id="1207" r:id="rId8"/>
    <p:sldId id="1582" r:id="rId9"/>
    <p:sldId id="1387" r:id="rId10"/>
    <p:sldId id="1572" r:id="rId11"/>
    <p:sldId id="1200" r:id="rId12"/>
    <p:sldId id="1439" r:id="rId13"/>
    <p:sldId id="1544" r:id="rId14"/>
    <p:sldId id="1198" r:id="rId15"/>
    <p:sldId id="1571" r:id="rId16"/>
    <p:sldId id="1208" r:id="rId17"/>
    <p:sldId id="1209" r:id="rId18"/>
    <p:sldId id="1210" r:id="rId19"/>
    <p:sldId id="1211" r:id="rId20"/>
    <p:sldId id="1421" r:id="rId21"/>
    <p:sldId id="1422" r:id="rId22"/>
    <p:sldId id="1316" r:id="rId23"/>
    <p:sldId id="1242" r:id="rId24"/>
    <p:sldId id="262" r:id="rId25"/>
    <p:sldId id="1415" r:id="rId26"/>
    <p:sldId id="388" r:id="rId27"/>
    <p:sldId id="1113" r:id="rId28"/>
    <p:sldId id="1338" r:id="rId29"/>
    <p:sldId id="1414" r:id="rId30"/>
    <p:sldId id="1345" r:id="rId31"/>
    <p:sldId id="1418" r:id="rId32"/>
    <p:sldId id="1197" r:id="rId33"/>
    <p:sldId id="1573" r:id="rId34"/>
    <p:sldId id="1575" r:id="rId35"/>
    <p:sldId id="1188" r:id="rId36"/>
    <p:sldId id="687" r:id="rId37"/>
    <p:sldId id="1576" r:id="rId38"/>
    <p:sldId id="1577" r:id="rId39"/>
    <p:sldId id="1578" r:id="rId40"/>
    <p:sldId id="1579" r:id="rId41"/>
    <p:sldId id="1580" r:id="rId42"/>
    <p:sldId id="1581" r:id="rId43"/>
    <p:sldId id="116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46" autoAdjust="0"/>
    <p:restoredTop sz="65108" autoAdjust="0"/>
  </p:normalViewPr>
  <p:slideViewPr>
    <p:cSldViewPr snapToGrid="0">
      <p:cViewPr varScale="1">
        <p:scale>
          <a:sx n="48" d="100"/>
          <a:sy n="48" d="100"/>
        </p:scale>
        <p:origin x="1140" y="36"/>
      </p:cViewPr>
      <p:guideLst/>
    </p:cSldViewPr>
  </p:slideViewPr>
  <p:notesTextViewPr>
    <p:cViewPr>
      <p:scale>
        <a:sx n="1" d="1"/>
        <a:sy n="1" d="1"/>
      </p:scale>
      <p:origin x="0" y="0"/>
    </p:cViewPr>
  </p:notesTextViewPr>
  <p:sorterViewPr>
    <p:cViewPr>
      <p:scale>
        <a:sx n="129" d="100"/>
        <a:sy n="129" d="100"/>
      </p:scale>
      <p:origin x="0" y="-241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E09429-FB61-4BFE-84FB-49082373CF51}" type="datetimeFigureOut">
              <a:rPr lang="en-GB" smtClean="0"/>
              <a:t>12/06/2026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0478C3-54ED-4A65-9D9C-EF0EBCCE5419}" type="slidenum">
              <a:rPr lang="en-GB" smtClean="0"/>
              <a:t>‹#›</a:t>
            </a:fld>
            <a:endParaRPr lang="en-GB"/>
          </a:p>
        </p:txBody>
      </p:sp>
    </p:spTree>
    <p:extLst>
      <p:ext uri="{BB962C8B-B14F-4D97-AF65-F5344CB8AC3E}">
        <p14:creationId xmlns:p14="http://schemas.microsoft.com/office/powerpoint/2010/main" val="1606927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6BF89-240A-CD82-74EB-CCFBD93966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536305-AAC3-7A7F-B340-33762FA42E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F2ABA4-DC9B-5C4D-5B82-ED9A9F925202}"/>
              </a:ext>
            </a:extLst>
          </p:cNvPr>
          <p:cNvSpPr>
            <a:spLocks noGrp="1"/>
          </p:cNvSpPr>
          <p:nvPr>
            <p:ph type="body" idx="1"/>
          </p:nvPr>
        </p:nvSpPr>
        <p:spPr/>
        <p:txBody>
          <a:bodyPr/>
          <a:lstStyle/>
          <a:p>
            <a:r>
              <a:rPr lang="en-GB" b="1" dirty="0"/>
              <a:t>HIDDEN SLIDE</a:t>
            </a:r>
          </a:p>
          <a:p>
            <a:endParaRPr lang="en-GB" b="1" dirty="0"/>
          </a:p>
          <a:p>
            <a:r>
              <a:rPr lang="en-GB" b="1" dirty="0"/>
              <a:t>Notes on Design of PowerPoint Slides</a:t>
            </a:r>
          </a:p>
          <a:p>
            <a:r>
              <a:rPr lang="en-GB" dirty="0"/>
              <a:t>The Brilliant Basics slide decks provided are on blank PowerPoint templates.  We did not wish to design them using our organisational design guidance and our own customised slides decks.  We think it is better if we leave them blank so that you can customise them locally to fit with your own corporate design guidance with your own logo etc</a:t>
            </a:r>
          </a:p>
          <a:p>
            <a:endParaRPr lang="en-GB" dirty="0"/>
          </a:p>
          <a:p>
            <a:r>
              <a:rPr lang="en-GB" dirty="0"/>
              <a:t>PLEASE ACKNOWLEDGE THE SOURCE OF BRILLIANT BASIC TEACHING PACKS ON YOUR OWN SLIDE DECKS: </a:t>
            </a:r>
          </a:p>
          <a:p>
            <a:pPr marL="171450" indent="-171450">
              <a:buFontTx/>
              <a:buChar char="-"/>
            </a:pPr>
            <a:r>
              <a:rPr lang="en-GB" b="1" dirty="0"/>
              <a:t>NHS Education for Scotland</a:t>
            </a:r>
          </a:p>
          <a:p>
            <a:pPr marL="171450" indent="-171450">
              <a:buFontTx/>
              <a:buChar char="-"/>
            </a:pPr>
            <a:r>
              <a:rPr lang="en-GB" b="1" dirty="0"/>
              <a:t>University of Aberdeen</a:t>
            </a:r>
          </a:p>
          <a:p>
            <a:pPr marL="171450" indent="-171450">
              <a:buFontTx/>
              <a:buChar char="-"/>
            </a:pPr>
            <a:r>
              <a:rPr lang="en-GB" b="1" dirty="0"/>
              <a:t>University of Staffordshire</a:t>
            </a:r>
          </a:p>
          <a:p>
            <a:pPr marL="0" indent="0">
              <a:buFontTx/>
              <a:buNone/>
            </a:pPr>
            <a:r>
              <a:rPr lang="en-GB" dirty="0"/>
              <a:t>THANK YOU</a:t>
            </a:r>
          </a:p>
          <a:p>
            <a:endParaRPr lang="en-GB" dirty="0"/>
          </a:p>
          <a:p>
            <a:endParaRPr lang="en-GB" dirty="0"/>
          </a:p>
          <a:p>
            <a:endParaRPr lang="en-GB" dirty="0"/>
          </a:p>
          <a:p>
            <a:r>
              <a:rPr lang="en-GB" b="1" dirty="0"/>
              <a:t>Talking Points:</a:t>
            </a:r>
          </a:p>
          <a:p>
            <a:endParaRPr lang="en-GB" dirty="0"/>
          </a:p>
          <a:p>
            <a:r>
              <a:rPr lang="en-GB" b="1" dirty="0"/>
              <a:t>Discussion/Activity Questions:</a:t>
            </a:r>
          </a:p>
          <a:p>
            <a:endParaRPr lang="en-GB" b="1" dirty="0"/>
          </a:p>
          <a:p>
            <a:r>
              <a:rPr lang="en-GB" b="1" dirty="0"/>
              <a:t>Time Allocations:</a:t>
            </a:r>
          </a:p>
          <a:p>
            <a:endParaRPr lang="en-GB" dirty="0"/>
          </a:p>
          <a:p>
            <a:r>
              <a:rPr lang="en-GB" b="1" dirty="0"/>
              <a:t>Visual Cues:</a:t>
            </a:r>
          </a:p>
          <a:p>
            <a:endParaRPr lang="en-GB" dirty="0"/>
          </a:p>
          <a:p>
            <a:r>
              <a:rPr lang="en-GB" b="1" dirty="0"/>
              <a:t>Technical Notes:</a:t>
            </a:r>
          </a:p>
          <a:p>
            <a:endParaRPr lang="en-GB" dirty="0"/>
          </a:p>
          <a:p>
            <a:r>
              <a:rPr lang="en-GB" b="1" dirty="0"/>
              <a:t>Contingency Plans:</a:t>
            </a:r>
          </a:p>
          <a:p>
            <a:r>
              <a:rPr lang="en-GB" dirty="0"/>
              <a:t> </a:t>
            </a:r>
          </a:p>
        </p:txBody>
      </p:sp>
      <p:sp>
        <p:nvSpPr>
          <p:cNvPr id="4" name="Slide Number Placeholder 3">
            <a:extLst>
              <a:ext uri="{FF2B5EF4-FFF2-40B4-BE49-F238E27FC236}">
                <a16:creationId xmlns:a16="http://schemas.microsoft.com/office/drawing/2014/main" id="{42536A90-C9F3-4468-391F-E175DC0B2487}"/>
              </a:ext>
            </a:extLst>
          </p:cNvPr>
          <p:cNvSpPr>
            <a:spLocks noGrp="1"/>
          </p:cNvSpPr>
          <p:nvPr>
            <p:ph type="sldNum" sz="quarter" idx="5"/>
          </p:nvPr>
        </p:nvSpPr>
        <p:spPr/>
        <p:txBody>
          <a:bodyPr/>
          <a:lstStyle/>
          <a:p>
            <a:fld id="{510478C3-54ED-4A65-9D9C-EF0EBCCE5419}" type="slidenum">
              <a:rPr lang="en-GB" smtClean="0"/>
              <a:t>1</a:t>
            </a:fld>
            <a:endParaRPr lang="en-GB"/>
          </a:p>
        </p:txBody>
      </p:sp>
    </p:spTree>
    <p:extLst>
      <p:ext uri="{BB962C8B-B14F-4D97-AF65-F5344CB8AC3E}">
        <p14:creationId xmlns:p14="http://schemas.microsoft.com/office/powerpoint/2010/main" val="796395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93409-80A3-B730-6CB8-DC5C91FB9F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F025E9-4E91-D2EA-D6CC-F30EB07A25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4691F3-E4E6-5CD0-59F6-1A89D38C92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E55236E-3849-A6F8-85EB-8BD1621C565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A512B9-115F-484C-9C6A-FB270F4AA0D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89304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Guidance script:</a:t>
            </a:r>
          </a:p>
          <a:p>
            <a:endParaRPr lang="en-GB" dirty="0"/>
          </a:p>
          <a:p>
            <a:endParaRPr lang="en-GB" dirty="0"/>
          </a:p>
          <a:p>
            <a:r>
              <a:rPr lang="en-GB" b="1" dirty="0"/>
              <a:t>Talking Points: </a:t>
            </a:r>
            <a:r>
              <a:rPr lang="en-GB" b="0" dirty="0"/>
              <a:t>If time is available, then briefly introduce the is tool which is based on the guiding principles – it can be used to ‘audit’ the extent to which existing work procedures align with good practices and where necessary identify areas for improvement.</a:t>
            </a:r>
            <a:endParaRPr lang="en-GB" b="1"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Discussion/Activity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r>
              <a:rPr lang="en-GB" b="1" dirty="0"/>
              <a:t>Time Allocations:</a:t>
            </a:r>
            <a:endParaRPr lang="en-GB" b="0" dirty="0"/>
          </a:p>
          <a:p>
            <a:endParaRPr lang="en-GB" dirty="0"/>
          </a:p>
          <a:p>
            <a:r>
              <a:rPr lang="en-GB" b="1" dirty="0"/>
              <a:t>Visual Cues:</a:t>
            </a:r>
            <a:endParaRPr lang="en-GB" dirty="0"/>
          </a:p>
          <a:p>
            <a:r>
              <a:rPr lang="en-GB" b="1" dirty="0"/>
              <a:t>Technical Notes:</a:t>
            </a:r>
          </a:p>
          <a:p>
            <a:endParaRPr lang="en-GB" dirty="0"/>
          </a:p>
          <a:p>
            <a:r>
              <a:rPr lang="en-GB" b="1" dirty="0"/>
              <a:t>Contingency Plans:</a:t>
            </a:r>
            <a:endParaRPr lang="en-GB" dirty="0"/>
          </a:p>
          <a:p>
            <a:endParaRPr lang="en-GB" dirty="0"/>
          </a:p>
        </p:txBody>
      </p:sp>
      <p:sp>
        <p:nvSpPr>
          <p:cNvPr id="4" name="Slide Number Placeholder 3"/>
          <p:cNvSpPr>
            <a:spLocks noGrp="1"/>
          </p:cNvSpPr>
          <p:nvPr>
            <p:ph type="sldNum" sz="quarter" idx="5"/>
          </p:nvPr>
        </p:nvSpPr>
        <p:spPr/>
        <p:txBody>
          <a:bodyPr/>
          <a:lstStyle/>
          <a:p>
            <a:fld id="{A3CAB2B8-43DA-4D17-9DDC-3077FDAD1A71}" type="slidenum">
              <a:rPr lang="en-GB" smtClean="0"/>
              <a:t>26</a:t>
            </a:fld>
            <a:endParaRPr lang="en-GB"/>
          </a:p>
        </p:txBody>
      </p:sp>
    </p:spTree>
    <p:extLst>
      <p:ext uri="{BB962C8B-B14F-4D97-AF65-F5344CB8AC3E}">
        <p14:creationId xmlns:p14="http://schemas.microsoft.com/office/powerpoint/2010/main" val="3871667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marR="0" lvl="0" indent="0" algn="l" defTabSz="914400" rtl="0" eaLnBrk="1" fontAlgn="auto" latinLnBrk="0" hangingPunct="1">
              <a:lnSpc>
                <a:spcPts val="1650"/>
              </a:lnSpc>
              <a:spcBef>
                <a:spcPts val="750"/>
              </a:spcBef>
              <a:spcAft>
                <a:spcPts val="600"/>
              </a:spcAft>
              <a:buClrTx/>
              <a:buSzTx/>
              <a:buFont typeface="+mj-lt"/>
              <a:buNone/>
              <a:tabLst/>
              <a:defRPr/>
            </a:pPr>
            <a:r>
              <a:rPr kumimoji="0" lang="en-GB" sz="1200" b="1" i="0" u="none" strike="noStrike" kern="1200" cap="none" spc="0" normalizeH="0" baseline="0" noProof="0" dirty="0">
                <a:ln>
                  <a:noFill/>
                </a:ln>
                <a:solidFill>
                  <a:srgbClr val="001D35"/>
                </a:solidFill>
                <a:effectLst/>
                <a:uLnTx/>
                <a:uFillTx/>
                <a:latin typeface="Google Sans"/>
                <a:ea typeface="+mn-ea"/>
                <a:cs typeface="+mn-cs"/>
              </a:rPr>
              <a:t>Talking Point:</a:t>
            </a:r>
            <a:r>
              <a:rPr kumimoji="0" lang="en-GB" sz="1200" b="0" i="0" u="none" strike="noStrike" kern="1200" cap="none" spc="0" normalizeH="0" baseline="0" noProof="0" dirty="0">
                <a:ln>
                  <a:noFill/>
                </a:ln>
                <a:solidFill>
                  <a:srgbClr val="001D35"/>
                </a:solidFill>
                <a:effectLst/>
                <a:uLnTx/>
                <a:uFillTx/>
                <a:latin typeface="Google Sans"/>
                <a:ea typeface="+mn-ea"/>
                <a:cs typeface="+mn-cs"/>
              </a:rPr>
              <a:t> This slide highlights that HFE is well established in many other safety-critical sectors globally, but not yet in healthcare, paradoxically the most complex and safety-critical human work endeavour to ever exist.  </a:t>
            </a:r>
          </a:p>
          <a:p>
            <a:pPr marL="0" marR="0" lvl="0" indent="0" algn="l" defTabSz="914400" rtl="0" eaLnBrk="1" fontAlgn="auto" latinLnBrk="0" hangingPunct="1">
              <a:lnSpc>
                <a:spcPts val="1650"/>
              </a:lnSpc>
              <a:spcBef>
                <a:spcPts val="750"/>
              </a:spcBef>
              <a:spcAft>
                <a:spcPts val="600"/>
              </a:spcAft>
              <a:buClrTx/>
              <a:buSzTx/>
              <a:buFont typeface="+mj-lt"/>
              <a:buNone/>
              <a:tabLst/>
              <a:defRPr/>
            </a:pPr>
            <a:endParaRPr kumimoji="0" lang="en-GB" sz="1200" b="0" i="0" u="none" strike="noStrike" kern="1200" cap="none" spc="0" normalizeH="0" baseline="0" noProof="0" dirty="0">
              <a:ln>
                <a:noFill/>
              </a:ln>
              <a:solidFill>
                <a:srgbClr val="001D35"/>
              </a:solidFill>
              <a:effectLst/>
              <a:uLnTx/>
              <a:uFillTx/>
              <a:latin typeface="Google Sans"/>
              <a:ea typeface="+mn-ea"/>
              <a:cs typeface="+mn-cs"/>
            </a:endParaRPr>
          </a:p>
          <a:p>
            <a:pPr marL="0" marR="0" lvl="0" indent="0" algn="l" defTabSz="914400" rtl="0" eaLnBrk="1" fontAlgn="auto" latinLnBrk="0" hangingPunct="1">
              <a:lnSpc>
                <a:spcPts val="1650"/>
              </a:lnSpc>
              <a:spcBef>
                <a:spcPts val="750"/>
              </a:spcBef>
              <a:spcAft>
                <a:spcPts val="600"/>
              </a:spcAft>
              <a:buClrTx/>
              <a:buSzTx/>
              <a:buFont typeface="+mj-lt"/>
              <a:buNone/>
              <a:tabLst/>
              <a:defRPr/>
            </a:pPr>
            <a:r>
              <a:rPr kumimoji="0" lang="en-GB" sz="1200" b="1" i="0" u="none" strike="noStrike" kern="1200" cap="none" spc="0" normalizeH="0" baseline="0" noProof="0" dirty="0">
                <a:ln>
                  <a:noFill/>
                </a:ln>
                <a:solidFill>
                  <a:srgbClr val="001D35"/>
                </a:solidFill>
                <a:effectLst/>
                <a:uLnTx/>
                <a:uFillTx/>
                <a:latin typeface="Google Sans"/>
                <a:ea typeface="+mn-ea"/>
                <a:cs typeface="+mn-cs"/>
              </a:rPr>
              <a:t>Discussion Question:</a:t>
            </a:r>
            <a:r>
              <a:rPr kumimoji="0" lang="en-GB" sz="1200" b="0" i="0" u="none" strike="noStrike" kern="1200" cap="none" spc="0" normalizeH="0" baseline="0" noProof="0" dirty="0">
                <a:ln>
                  <a:noFill/>
                </a:ln>
                <a:solidFill>
                  <a:srgbClr val="001D35"/>
                </a:solidFill>
                <a:effectLst/>
                <a:uLnTx/>
                <a:uFillTx/>
                <a:latin typeface="Google Sans"/>
                <a:ea typeface="+mn-ea"/>
                <a:cs typeface="+mn-cs"/>
              </a:rPr>
              <a:t> </a:t>
            </a:r>
          </a:p>
          <a:p>
            <a:pPr marL="0" marR="0" lvl="0" indent="0" algn="l" defTabSz="914400" rtl="0" eaLnBrk="1" fontAlgn="auto" latinLnBrk="0" hangingPunct="1">
              <a:lnSpc>
                <a:spcPts val="1650"/>
              </a:lnSpc>
              <a:spcBef>
                <a:spcPts val="750"/>
              </a:spcBef>
              <a:spcAft>
                <a:spcPts val="600"/>
              </a:spcAft>
              <a:buClrTx/>
              <a:buSzTx/>
              <a:buFont typeface="+mj-lt"/>
              <a:buNone/>
              <a:tabLst/>
              <a:defRPr/>
            </a:pPr>
            <a:endParaRPr kumimoji="0" lang="en-GB" sz="1200" b="1" i="0" u="none" strike="noStrike" kern="1200" cap="none" spc="0" normalizeH="0" baseline="0" noProof="0" dirty="0">
              <a:ln>
                <a:noFill/>
              </a:ln>
              <a:solidFill>
                <a:srgbClr val="001D35"/>
              </a:solidFill>
              <a:effectLst/>
              <a:uLnTx/>
              <a:uFillTx/>
              <a:latin typeface="Google Sans"/>
              <a:ea typeface="+mn-ea"/>
              <a:cs typeface="+mn-cs"/>
            </a:endParaRPr>
          </a:p>
          <a:p>
            <a:pPr marL="0" marR="0" lvl="0" indent="0" algn="l" defTabSz="914400" rtl="0" eaLnBrk="1" fontAlgn="auto" latinLnBrk="0" hangingPunct="1">
              <a:lnSpc>
                <a:spcPts val="1650"/>
              </a:lnSpc>
              <a:spcBef>
                <a:spcPts val="750"/>
              </a:spcBef>
              <a:spcAft>
                <a:spcPts val="600"/>
              </a:spcAft>
              <a:buClrTx/>
              <a:buSzTx/>
              <a:buFont typeface="+mj-lt"/>
              <a:buNone/>
              <a:tabLst/>
              <a:defRPr/>
            </a:pPr>
            <a:r>
              <a:rPr kumimoji="0" lang="en-GB" sz="1200" b="1" i="0" u="none" strike="noStrike" kern="1200" cap="none" spc="0" normalizeH="0" baseline="0" noProof="0" dirty="0">
                <a:ln>
                  <a:noFill/>
                </a:ln>
                <a:solidFill>
                  <a:srgbClr val="001D35"/>
                </a:solidFill>
                <a:effectLst/>
                <a:uLnTx/>
                <a:uFillTx/>
                <a:latin typeface="Google Sans"/>
                <a:ea typeface="+mn-ea"/>
                <a:cs typeface="+mn-cs"/>
              </a:rPr>
              <a:t>Activity:</a:t>
            </a:r>
            <a:r>
              <a:rPr kumimoji="0" lang="en-GB" sz="1200" b="0" i="0" u="none" strike="noStrike" kern="1200" cap="none" spc="0" normalizeH="0" baseline="0" noProof="0" dirty="0">
                <a:ln>
                  <a:noFill/>
                </a:ln>
                <a:solidFill>
                  <a:srgbClr val="001D35"/>
                </a:solidFill>
                <a:effectLst/>
                <a:uLnTx/>
                <a:uFillTx/>
                <a:latin typeface="Google Sans"/>
                <a:ea typeface="+mn-ea"/>
                <a:cs typeface="+mn-cs"/>
              </a:rPr>
              <a:t> </a:t>
            </a:r>
          </a:p>
          <a:p>
            <a:pPr marL="0" marR="0" lvl="0" indent="0" algn="l" defTabSz="914400" rtl="0" eaLnBrk="1" fontAlgn="auto" latinLnBrk="0" hangingPunct="1">
              <a:lnSpc>
                <a:spcPts val="1650"/>
              </a:lnSpc>
              <a:spcBef>
                <a:spcPts val="750"/>
              </a:spcBef>
              <a:spcAft>
                <a:spcPts val="600"/>
              </a:spcAft>
              <a:buClrTx/>
              <a:buSzTx/>
              <a:buFont typeface="+mj-lt"/>
              <a:buNone/>
              <a:tabLst/>
              <a:defRPr/>
            </a:pPr>
            <a:endParaRPr kumimoji="0" lang="en-GB" sz="1200" b="1" i="0" u="none" strike="noStrike" kern="1200" cap="none" spc="0" normalizeH="0" baseline="0" noProof="0" dirty="0">
              <a:ln>
                <a:noFill/>
              </a:ln>
              <a:solidFill>
                <a:srgbClr val="001D35"/>
              </a:solidFill>
              <a:effectLst/>
              <a:uLnTx/>
              <a:uFillTx/>
              <a:latin typeface="Google Sans"/>
              <a:ea typeface="+mn-ea"/>
              <a:cs typeface="+mn-cs"/>
            </a:endParaRPr>
          </a:p>
          <a:p>
            <a:pPr marL="0" marR="0" lvl="0" indent="0" algn="l" defTabSz="914400" rtl="0" eaLnBrk="1" fontAlgn="auto" latinLnBrk="0" hangingPunct="1">
              <a:lnSpc>
                <a:spcPts val="1650"/>
              </a:lnSpc>
              <a:spcBef>
                <a:spcPts val="750"/>
              </a:spcBef>
              <a:spcAft>
                <a:spcPts val="600"/>
              </a:spcAft>
              <a:buClrTx/>
              <a:buSzTx/>
              <a:buFont typeface="+mj-lt"/>
              <a:buNone/>
              <a:tabLst/>
              <a:defRPr/>
            </a:pPr>
            <a:r>
              <a:rPr kumimoji="0" lang="en-GB" sz="1200" b="1" i="0" u="none" strike="noStrike" kern="1200" cap="none" spc="0" normalizeH="0" baseline="0" noProof="0" dirty="0">
                <a:ln>
                  <a:noFill/>
                </a:ln>
                <a:solidFill>
                  <a:srgbClr val="001D35"/>
                </a:solidFill>
                <a:effectLst/>
                <a:uLnTx/>
                <a:uFillTx/>
                <a:latin typeface="Google Sans"/>
                <a:ea typeface="+mn-ea"/>
                <a:cs typeface="+mn-cs"/>
              </a:rPr>
              <a:t>Time:</a:t>
            </a:r>
            <a:r>
              <a:rPr kumimoji="0" lang="en-GB" sz="1200" b="0" i="0" u="none" strike="noStrike" kern="1200" cap="none" spc="0" normalizeH="0" baseline="0" noProof="0" dirty="0">
                <a:ln>
                  <a:noFill/>
                </a:ln>
                <a:solidFill>
                  <a:srgbClr val="001D35"/>
                </a:solidFill>
                <a:effectLst/>
                <a:uLnTx/>
                <a:uFillTx/>
                <a:latin typeface="Google Sans"/>
                <a:ea typeface="+mn-ea"/>
                <a:cs typeface="+mn-cs"/>
              </a:rPr>
              <a:t> </a:t>
            </a:r>
          </a:p>
          <a:p>
            <a:pPr marL="0" marR="0" lvl="0" indent="0" algn="l" defTabSz="914400" rtl="0" eaLnBrk="1" fontAlgn="auto" latinLnBrk="0" hangingPunct="1">
              <a:lnSpc>
                <a:spcPts val="1650"/>
              </a:lnSpc>
              <a:spcBef>
                <a:spcPts val="750"/>
              </a:spcBef>
              <a:spcAft>
                <a:spcPts val="600"/>
              </a:spcAft>
              <a:buClrTx/>
              <a:buSzTx/>
              <a:buFont typeface="+mj-lt"/>
              <a:buNone/>
              <a:tabLst/>
              <a:defRPr/>
            </a:pPr>
            <a:r>
              <a:rPr kumimoji="0" lang="en-GB" sz="1200" b="0" i="0" u="none" strike="noStrike" kern="1200" cap="none" spc="0" normalizeH="0" baseline="0" noProof="0" dirty="0">
                <a:ln>
                  <a:noFill/>
                </a:ln>
                <a:solidFill>
                  <a:srgbClr val="001D35"/>
                </a:solidFill>
                <a:effectLst/>
                <a:uLnTx/>
                <a:uFillTx/>
                <a:latin typeface="Google Sans"/>
                <a:ea typeface="+mn-ea"/>
                <a:cs typeface="+mn-cs"/>
              </a:rPr>
              <a:t>Approx 2 minutes</a:t>
            </a:r>
          </a:p>
          <a:p>
            <a:pPr marL="0" marR="0" lvl="0" indent="0" algn="l" defTabSz="914400" rtl="0" eaLnBrk="1" fontAlgn="auto" latinLnBrk="0" hangingPunct="1">
              <a:lnSpc>
                <a:spcPts val="1650"/>
              </a:lnSpc>
              <a:spcBef>
                <a:spcPts val="750"/>
              </a:spcBef>
              <a:spcAft>
                <a:spcPts val="1500"/>
              </a:spcAft>
              <a:buClrTx/>
              <a:buSzTx/>
              <a:buFont typeface="+mj-lt"/>
              <a:buNone/>
              <a:tabLst/>
              <a:defRPr/>
            </a:pPr>
            <a:endParaRPr kumimoji="0" lang="en-GB" sz="1200" b="1" i="0" u="none" strike="noStrike" kern="1200" cap="none" spc="0" normalizeH="0" baseline="0" noProof="0" dirty="0">
              <a:ln>
                <a:noFill/>
              </a:ln>
              <a:solidFill>
                <a:srgbClr val="001D35"/>
              </a:solidFill>
              <a:effectLst/>
              <a:uLnTx/>
              <a:uFillTx/>
              <a:latin typeface="Google Sans"/>
              <a:ea typeface="+mn-ea"/>
              <a:cs typeface="+mn-cs"/>
            </a:endParaRPr>
          </a:p>
          <a:p>
            <a:pPr marL="0" marR="0" lvl="0" indent="0" algn="l" defTabSz="914400" rtl="0" eaLnBrk="1" fontAlgn="auto" latinLnBrk="0" hangingPunct="1">
              <a:lnSpc>
                <a:spcPts val="1650"/>
              </a:lnSpc>
              <a:spcBef>
                <a:spcPts val="750"/>
              </a:spcBef>
              <a:spcAft>
                <a:spcPts val="1500"/>
              </a:spcAft>
              <a:buClrTx/>
              <a:buSzTx/>
              <a:buFont typeface="+mj-lt"/>
              <a:buNone/>
              <a:tabLst/>
              <a:defRPr/>
            </a:pPr>
            <a:r>
              <a:rPr kumimoji="0" lang="en-GB" sz="1200" b="1" i="0" u="none" strike="noStrike" kern="1200" cap="none" spc="0" normalizeH="0" baseline="0" noProof="0" dirty="0">
                <a:ln>
                  <a:noFill/>
                </a:ln>
                <a:solidFill>
                  <a:srgbClr val="001D35"/>
                </a:solidFill>
                <a:effectLst/>
                <a:uLnTx/>
                <a:uFillTx/>
                <a:latin typeface="Google Sans"/>
                <a:ea typeface="+mn-ea"/>
                <a:cs typeface="+mn-cs"/>
              </a:rPr>
              <a:t>Visual Cue:</a:t>
            </a:r>
            <a:r>
              <a:rPr kumimoji="0" lang="en-GB" sz="1200" b="0" i="0" u="none" strike="noStrike" kern="1200" cap="none" spc="0" normalizeH="0" baseline="0" noProof="0" dirty="0">
                <a:ln>
                  <a:noFill/>
                </a:ln>
                <a:solidFill>
                  <a:srgbClr val="001D35"/>
                </a:solidFill>
                <a:effectLst/>
                <a:uLnTx/>
                <a:uFillTx/>
                <a:latin typeface="Google Sans"/>
                <a:ea typeface="+mn-ea"/>
                <a:cs typeface="+mn-cs"/>
              </a:rPr>
              <a:t> </a:t>
            </a:r>
          </a:p>
          <a:p>
            <a:r>
              <a:rPr lang="en-GB" dirty="0"/>
              <a:t>Highlight the stark comparison between healthcare and air traffic control in terms of the number of HFE professionals employed to support safety-critical work in both industries.</a:t>
            </a:r>
          </a:p>
        </p:txBody>
      </p:sp>
      <p:sp>
        <p:nvSpPr>
          <p:cNvPr id="4" name="Slide Number Placeholder 3"/>
          <p:cNvSpPr>
            <a:spLocks noGrp="1"/>
          </p:cNvSpPr>
          <p:nvPr>
            <p:ph type="sldNum" sz="quarter" idx="10"/>
          </p:nvPr>
        </p:nvSpPr>
        <p:spPr/>
        <p:txBody>
          <a:bodyPr/>
          <a:lstStyle/>
          <a:p>
            <a:fld id="{6048BD6F-A820-4652-88B5-5603F019FCC1}" type="slidenum">
              <a:rPr lang="en-GB" smtClean="0"/>
              <a:t>33</a:t>
            </a:fld>
            <a:endParaRPr lang="en-GB"/>
          </a:p>
        </p:txBody>
      </p:sp>
    </p:spTree>
    <p:extLst>
      <p:ext uri="{BB962C8B-B14F-4D97-AF65-F5344CB8AC3E}">
        <p14:creationId xmlns:p14="http://schemas.microsoft.com/office/powerpoint/2010/main" val="962822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1650"/>
              </a:lnSpc>
              <a:spcBef>
                <a:spcPts val="750"/>
              </a:spcBef>
              <a:spcAft>
                <a:spcPts val="600"/>
              </a:spcAft>
              <a:buClrTx/>
              <a:buSzTx/>
              <a:buFont typeface="+mj-lt"/>
              <a:buNone/>
              <a:tabLst/>
              <a:defRPr/>
            </a:pPr>
            <a:r>
              <a:rPr kumimoji="0" lang="en-GB" sz="1200" b="1" i="0" u="none" strike="noStrike" kern="1200" cap="none" spc="0" normalizeH="0" baseline="0" noProof="0" dirty="0">
                <a:ln>
                  <a:noFill/>
                </a:ln>
                <a:solidFill>
                  <a:srgbClr val="001D35"/>
                </a:solidFill>
                <a:effectLst/>
                <a:uLnTx/>
                <a:uFillTx/>
                <a:latin typeface="Google Sans"/>
                <a:ea typeface="+mn-ea"/>
                <a:cs typeface="+mn-cs"/>
              </a:rPr>
              <a:t>Talking Points:</a:t>
            </a:r>
            <a:r>
              <a:rPr kumimoji="0" lang="en-GB" sz="1200" b="0" i="0" u="none" strike="noStrike" kern="1200" cap="none" spc="0" normalizeH="0" baseline="0" noProof="0" dirty="0">
                <a:ln>
                  <a:noFill/>
                </a:ln>
                <a:solidFill>
                  <a:srgbClr val="001D35"/>
                </a:solidFill>
                <a:effectLst/>
                <a:uLnTx/>
                <a:uFillTx/>
                <a:latin typeface="Google Sans"/>
                <a:ea typeface="+mn-ea"/>
                <a:cs typeface="+mn-cs"/>
              </a:rPr>
              <a:t> </a:t>
            </a:r>
          </a:p>
          <a:p>
            <a:pPr marL="0" marR="0" lvl="0" indent="0" algn="l" defTabSz="914400" rtl="0" eaLnBrk="1" fontAlgn="auto" latinLnBrk="0" hangingPunct="1">
              <a:lnSpc>
                <a:spcPts val="1650"/>
              </a:lnSpc>
              <a:spcBef>
                <a:spcPts val="750"/>
              </a:spcBef>
              <a:spcAft>
                <a:spcPts val="600"/>
              </a:spcAft>
              <a:buClrTx/>
              <a:buSzTx/>
              <a:buFont typeface="+mj-lt"/>
              <a:buNone/>
              <a:tabLst/>
              <a:defRPr/>
            </a:pPr>
            <a:r>
              <a:rPr kumimoji="0" lang="en-GB" sz="1200" b="0" i="0" u="none" strike="noStrike" kern="1200" cap="none" spc="0" normalizeH="0" baseline="0" noProof="0" dirty="0">
                <a:ln>
                  <a:noFill/>
                </a:ln>
                <a:solidFill>
                  <a:srgbClr val="001D35"/>
                </a:solidFill>
                <a:effectLst/>
                <a:uLnTx/>
                <a:uFillTx/>
                <a:latin typeface="Google Sans"/>
                <a:ea typeface="+mn-ea"/>
                <a:cs typeface="+mn-cs"/>
              </a:rPr>
              <a:t>This slide highlights and seeks to raise awareness of examples of some of the common conflations that do the rounds in healthcare about HFE – it is more often than not conflated with non-technical skills training/crew resource management/team training – this misunderstanding arose from the way these initiatives were imported from other industries into healthcare, often via anaesthetic and surgical education</a:t>
            </a:r>
          </a:p>
          <a:p>
            <a:pPr marL="0" marR="0" lvl="0" indent="0" algn="l" defTabSz="914400" rtl="0" eaLnBrk="1" fontAlgn="auto" latinLnBrk="0" hangingPunct="1">
              <a:lnSpc>
                <a:spcPts val="1650"/>
              </a:lnSpc>
              <a:spcBef>
                <a:spcPts val="750"/>
              </a:spcBef>
              <a:spcAft>
                <a:spcPts val="600"/>
              </a:spcAft>
              <a:buClrTx/>
              <a:buSzTx/>
              <a:buFont typeface="+mj-lt"/>
              <a:buNone/>
              <a:tabLst/>
              <a:defRPr/>
            </a:pPr>
            <a:endParaRPr kumimoji="0" lang="en-GB" sz="1200" b="0" i="0" u="none" strike="noStrike" kern="1200" cap="none" spc="0" normalizeH="0" baseline="0" noProof="0" dirty="0">
              <a:ln>
                <a:noFill/>
              </a:ln>
              <a:solidFill>
                <a:srgbClr val="001D35"/>
              </a:solidFill>
              <a:effectLst/>
              <a:uLnTx/>
              <a:uFillTx/>
              <a:latin typeface="Google Sans"/>
              <a:ea typeface="+mn-ea"/>
              <a:cs typeface="+mn-cs"/>
            </a:endParaRPr>
          </a:p>
          <a:p>
            <a:pPr marL="0" marR="0" lvl="0" indent="0" algn="l" defTabSz="914400" rtl="0" eaLnBrk="1" fontAlgn="auto" latinLnBrk="0" hangingPunct="1">
              <a:lnSpc>
                <a:spcPts val="1650"/>
              </a:lnSpc>
              <a:spcBef>
                <a:spcPts val="750"/>
              </a:spcBef>
              <a:spcAft>
                <a:spcPts val="600"/>
              </a:spcAft>
              <a:buClrTx/>
              <a:buSzTx/>
              <a:buFont typeface="+mj-lt"/>
              <a:buNone/>
              <a:tabLst/>
              <a:defRPr/>
            </a:pPr>
            <a:r>
              <a:rPr kumimoji="0" lang="en-GB" sz="1200" b="0" i="0" u="none" strike="noStrike" kern="1200" cap="none" spc="0" normalizeH="0" baseline="0" noProof="0" dirty="0">
                <a:ln>
                  <a:noFill/>
                </a:ln>
                <a:solidFill>
                  <a:srgbClr val="001D35"/>
                </a:solidFill>
                <a:effectLst/>
                <a:uLnTx/>
                <a:uFillTx/>
                <a:latin typeface="Google Sans"/>
                <a:ea typeface="+mn-ea"/>
                <a:cs typeface="+mn-cs"/>
              </a:rPr>
              <a:t>In simple terms, none of these initiatives (great though they may be) adhere to the 3 distinguishing features outlined in the Mothership slide.</a:t>
            </a:r>
          </a:p>
          <a:p>
            <a:pPr marL="0" marR="0" lvl="0" indent="0" algn="l" defTabSz="914400" rtl="0" eaLnBrk="1" fontAlgn="auto" latinLnBrk="0" hangingPunct="1">
              <a:lnSpc>
                <a:spcPts val="1650"/>
              </a:lnSpc>
              <a:spcBef>
                <a:spcPts val="750"/>
              </a:spcBef>
              <a:spcAft>
                <a:spcPts val="600"/>
              </a:spcAft>
              <a:buClrTx/>
              <a:buSzTx/>
              <a:buFont typeface="+mj-lt"/>
              <a:buNone/>
              <a:tabLst/>
              <a:defRPr/>
            </a:pPr>
            <a:endParaRPr kumimoji="0" lang="en-GB" sz="1200" b="0" i="0" u="none" strike="noStrike" kern="1200" cap="none" spc="0" normalizeH="0" baseline="0" noProof="0" dirty="0">
              <a:ln>
                <a:noFill/>
              </a:ln>
              <a:solidFill>
                <a:srgbClr val="001D35"/>
              </a:solidFill>
              <a:effectLst/>
              <a:uLnTx/>
              <a:uFillTx/>
              <a:latin typeface="Google Sans"/>
              <a:ea typeface="+mn-ea"/>
              <a:cs typeface="+mn-cs"/>
            </a:endParaRPr>
          </a:p>
          <a:p>
            <a:pPr marL="0" marR="0" lvl="0" indent="0" algn="l" defTabSz="914400" rtl="0" eaLnBrk="1" fontAlgn="auto" latinLnBrk="0" hangingPunct="1">
              <a:lnSpc>
                <a:spcPts val="1650"/>
              </a:lnSpc>
              <a:spcBef>
                <a:spcPts val="750"/>
              </a:spcBef>
              <a:spcAft>
                <a:spcPts val="600"/>
              </a:spcAft>
              <a:buClrTx/>
              <a:buSzTx/>
              <a:buFont typeface="+mj-lt"/>
              <a:buNone/>
              <a:tabLst/>
              <a:defRPr/>
            </a:pPr>
            <a:endParaRPr kumimoji="0" lang="en-GB" sz="1200" b="0" i="0" u="none" strike="noStrike" kern="1200" cap="none" spc="0" normalizeH="0" baseline="0" noProof="0" dirty="0">
              <a:ln>
                <a:noFill/>
              </a:ln>
              <a:solidFill>
                <a:srgbClr val="001D35"/>
              </a:solidFill>
              <a:effectLst/>
              <a:uLnTx/>
              <a:uFillTx/>
              <a:latin typeface="Google Sans"/>
              <a:ea typeface="+mn-ea"/>
              <a:cs typeface="+mn-cs"/>
            </a:endParaRPr>
          </a:p>
          <a:p>
            <a:pPr marL="0" marR="0" lvl="0" indent="0" algn="l" defTabSz="914400" rtl="0" eaLnBrk="1" fontAlgn="auto" latinLnBrk="0" hangingPunct="1">
              <a:lnSpc>
                <a:spcPts val="1650"/>
              </a:lnSpc>
              <a:spcBef>
                <a:spcPts val="750"/>
              </a:spcBef>
              <a:spcAft>
                <a:spcPts val="600"/>
              </a:spcAft>
              <a:buClrTx/>
              <a:buSzTx/>
              <a:buFont typeface="+mj-lt"/>
              <a:buNone/>
              <a:tabLst/>
              <a:defRPr/>
            </a:pPr>
            <a:r>
              <a:rPr kumimoji="0" lang="en-GB" sz="1200" b="1" i="0" u="none" strike="noStrike" kern="1200" cap="none" spc="0" normalizeH="0" baseline="0" noProof="0" dirty="0">
                <a:ln>
                  <a:noFill/>
                </a:ln>
                <a:solidFill>
                  <a:srgbClr val="001D35"/>
                </a:solidFill>
                <a:effectLst/>
                <a:uLnTx/>
                <a:uFillTx/>
                <a:latin typeface="Google Sans"/>
                <a:ea typeface="+mn-ea"/>
                <a:cs typeface="+mn-cs"/>
              </a:rPr>
              <a:t>Discussion Question:</a:t>
            </a:r>
            <a:r>
              <a:rPr kumimoji="0" lang="en-GB" sz="1200" b="0" i="0" u="none" strike="noStrike" kern="1200" cap="none" spc="0" normalizeH="0" baseline="0" noProof="0" dirty="0">
                <a:ln>
                  <a:noFill/>
                </a:ln>
                <a:solidFill>
                  <a:srgbClr val="001D35"/>
                </a:solidFill>
                <a:effectLst/>
                <a:uLnTx/>
                <a:uFillTx/>
                <a:latin typeface="Google Sans"/>
                <a:ea typeface="+mn-ea"/>
                <a:cs typeface="+mn-cs"/>
              </a:rPr>
              <a:t> Optional: Ask Learners if they experiences of HFE being conflated with any of this in their own organisations?  How might they address this from now on?</a:t>
            </a:r>
          </a:p>
          <a:p>
            <a:pPr marL="0" marR="0" lvl="0" indent="0" algn="l" defTabSz="914400" rtl="0" eaLnBrk="1" fontAlgn="auto" latinLnBrk="0" hangingPunct="1">
              <a:lnSpc>
                <a:spcPts val="1650"/>
              </a:lnSpc>
              <a:spcBef>
                <a:spcPts val="750"/>
              </a:spcBef>
              <a:spcAft>
                <a:spcPts val="600"/>
              </a:spcAft>
              <a:buClrTx/>
              <a:buSzTx/>
              <a:buFont typeface="+mj-lt"/>
              <a:buNone/>
              <a:tabLst/>
              <a:defRPr/>
            </a:pPr>
            <a:endParaRPr kumimoji="0" lang="en-GB" sz="1200" b="0" i="0" u="none" strike="noStrike" kern="1200" cap="none" spc="0" normalizeH="0" baseline="0" noProof="0" dirty="0">
              <a:ln>
                <a:noFill/>
              </a:ln>
              <a:solidFill>
                <a:srgbClr val="001D35"/>
              </a:solidFill>
              <a:effectLst/>
              <a:uLnTx/>
              <a:uFillTx/>
              <a:latin typeface="Google Sans"/>
              <a:ea typeface="+mn-ea"/>
              <a:cs typeface="+mn-cs"/>
            </a:endParaRPr>
          </a:p>
          <a:p>
            <a:pPr marL="0" marR="0" lvl="0" indent="0" algn="l" defTabSz="914400" rtl="0" eaLnBrk="1" fontAlgn="auto" latinLnBrk="0" hangingPunct="1">
              <a:lnSpc>
                <a:spcPts val="1650"/>
              </a:lnSpc>
              <a:spcBef>
                <a:spcPts val="750"/>
              </a:spcBef>
              <a:spcAft>
                <a:spcPts val="600"/>
              </a:spcAft>
              <a:buClrTx/>
              <a:buSzTx/>
              <a:buFont typeface="+mj-lt"/>
              <a:buNone/>
              <a:tabLst/>
              <a:defRPr/>
            </a:pPr>
            <a:endParaRPr kumimoji="0" lang="en-GB" sz="1200" b="1" i="0" u="none" strike="noStrike" kern="1200" cap="none" spc="0" normalizeH="0" baseline="0" noProof="0" dirty="0">
              <a:ln>
                <a:noFill/>
              </a:ln>
              <a:solidFill>
                <a:srgbClr val="001D35"/>
              </a:solidFill>
              <a:effectLst/>
              <a:uLnTx/>
              <a:uFillTx/>
              <a:latin typeface="Google Sans"/>
              <a:ea typeface="+mn-ea"/>
              <a:cs typeface="+mn-cs"/>
            </a:endParaRPr>
          </a:p>
          <a:p>
            <a:pPr marL="0" marR="0" lvl="0" indent="0" algn="l" defTabSz="914400" rtl="0" eaLnBrk="1" fontAlgn="auto" latinLnBrk="0" hangingPunct="1">
              <a:lnSpc>
                <a:spcPts val="1650"/>
              </a:lnSpc>
              <a:spcBef>
                <a:spcPts val="750"/>
              </a:spcBef>
              <a:spcAft>
                <a:spcPts val="600"/>
              </a:spcAft>
              <a:buClrTx/>
              <a:buSzTx/>
              <a:buFont typeface="+mj-lt"/>
              <a:buNone/>
              <a:tabLst/>
              <a:defRPr/>
            </a:pPr>
            <a:r>
              <a:rPr kumimoji="0" lang="en-GB" sz="1200" b="1" i="0" u="none" strike="noStrike" kern="1200" cap="none" spc="0" normalizeH="0" baseline="0" noProof="0" dirty="0">
                <a:ln>
                  <a:noFill/>
                </a:ln>
                <a:solidFill>
                  <a:srgbClr val="001D35"/>
                </a:solidFill>
                <a:effectLst/>
                <a:uLnTx/>
                <a:uFillTx/>
                <a:latin typeface="Google Sans"/>
                <a:ea typeface="+mn-ea"/>
                <a:cs typeface="+mn-cs"/>
              </a:rPr>
              <a:t>Activity:</a:t>
            </a:r>
            <a:r>
              <a:rPr kumimoji="0" lang="en-GB" sz="1200" b="0" i="0" u="none" strike="noStrike" kern="1200" cap="none" spc="0" normalizeH="0" baseline="0" noProof="0" dirty="0">
                <a:ln>
                  <a:noFill/>
                </a:ln>
                <a:solidFill>
                  <a:srgbClr val="001D35"/>
                </a:solidFill>
                <a:effectLst/>
                <a:uLnTx/>
                <a:uFillTx/>
                <a:latin typeface="Google Sans"/>
                <a:ea typeface="+mn-ea"/>
                <a:cs typeface="+mn-cs"/>
              </a:rPr>
              <a:t> </a:t>
            </a:r>
          </a:p>
          <a:p>
            <a:pPr marL="0" marR="0" lvl="0" indent="0" algn="l" defTabSz="914400" rtl="0" eaLnBrk="1" fontAlgn="auto" latinLnBrk="0" hangingPunct="1">
              <a:lnSpc>
                <a:spcPts val="1650"/>
              </a:lnSpc>
              <a:spcBef>
                <a:spcPts val="750"/>
              </a:spcBef>
              <a:spcAft>
                <a:spcPts val="600"/>
              </a:spcAft>
              <a:buClrTx/>
              <a:buSzTx/>
              <a:buFont typeface="+mj-lt"/>
              <a:buNone/>
              <a:tabLst/>
              <a:defRPr/>
            </a:pPr>
            <a:endParaRPr kumimoji="0" lang="en-GB" sz="1200" b="1" i="0" u="none" strike="noStrike" kern="1200" cap="none" spc="0" normalizeH="0" baseline="0" noProof="0" dirty="0">
              <a:ln>
                <a:noFill/>
              </a:ln>
              <a:solidFill>
                <a:srgbClr val="001D35"/>
              </a:solidFill>
              <a:effectLst/>
              <a:uLnTx/>
              <a:uFillTx/>
              <a:latin typeface="Google Sans"/>
              <a:ea typeface="+mn-ea"/>
              <a:cs typeface="+mn-cs"/>
            </a:endParaRPr>
          </a:p>
          <a:p>
            <a:pPr marL="0" marR="0" lvl="0" indent="0" algn="l" defTabSz="914400" rtl="0" eaLnBrk="1" fontAlgn="auto" latinLnBrk="0" hangingPunct="1">
              <a:lnSpc>
                <a:spcPts val="1650"/>
              </a:lnSpc>
              <a:spcBef>
                <a:spcPts val="750"/>
              </a:spcBef>
              <a:spcAft>
                <a:spcPts val="600"/>
              </a:spcAft>
              <a:buClrTx/>
              <a:buSzTx/>
              <a:buFont typeface="+mj-lt"/>
              <a:buNone/>
              <a:tabLst/>
              <a:defRPr/>
            </a:pPr>
            <a:r>
              <a:rPr kumimoji="0" lang="en-GB" sz="1200" b="1" i="0" u="none" strike="noStrike" kern="1200" cap="none" spc="0" normalizeH="0" baseline="0" noProof="0" dirty="0">
                <a:ln>
                  <a:noFill/>
                </a:ln>
                <a:solidFill>
                  <a:srgbClr val="001D35"/>
                </a:solidFill>
                <a:effectLst/>
                <a:uLnTx/>
                <a:uFillTx/>
                <a:latin typeface="Google Sans"/>
                <a:ea typeface="+mn-ea"/>
                <a:cs typeface="+mn-cs"/>
              </a:rPr>
              <a:t>Time:</a:t>
            </a:r>
            <a:r>
              <a:rPr kumimoji="0" lang="en-GB" sz="1200" b="0" i="0" u="none" strike="noStrike" kern="1200" cap="none" spc="0" normalizeH="0" baseline="0" noProof="0" dirty="0">
                <a:ln>
                  <a:noFill/>
                </a:ln>
                <a:solidFill>
                  <a:srgbClr val="001D35"/>
                </a:solidFill>
                <a:effectLst/>
                <a:uLnTx/>
                <a:uFillTx/>
                <a:latin typeface="Google Sans"/>
                <a:ea typeface="+mn-ea"/>
                <a:cs typeface="+mn-cs"/>
              </a:rPr>
              <a:t> 2-5 minutes</a:t>
            </a:r>
          </a:p>
          <a:p>
            <a:pPr marL="0" marR="0" lvl="0" indent="0" algn="l" defTabSz="914400" rtl="0" eaLnBrk="1" fontAlgn="auto" latinLnBrk="0" hangingPunct="1">
              <a:lnSpc>
                <a:spcPts val="1650"/>
              </a:lnSpc>
              <a:spcBef>
                <a:spcPts val="750"/>
              </a:spcBef>
              <a:spcAft>
                <a:spcPts val="1500"/>
              </a:spcAft>
              <a:buClrTx/>
              <a:buSzTx/>
              <a:buFont typeface="+mj-lt"/>
              <a:buNone/>
              <a:tabLst/>
              <a:defRPr/>
            </a:pPr>
            <a:endParaRPr kumimoji="0" lang="en-GB" sz="1200" b="1" i="0" u="none" strike="noStrike" kern="1200" cap="none" spc="0" normalizeH="0" baseline="0" noProof="0" dirty="0">
              <a:ln>
                <a:noFill/>
              </a:ln>
              <a:solidFill>
                <a:srgbClr val="001D35"/>
              </a:solidFill>
              <a:effectLst/>
              <a:uLnTx/>
              <a:uFillTx/>
              <a:latin typeface="Google Sans"/>
              <a:ea typeface="+mn-ea"/>
              <a:cs typeface="+mn-cs"/>
            </a:endParaRPr>
          </a:p>
          <a:p>
            <a:pPr marL="0" marR="0" lvl="0" indent="0" algn="l" defTabSz="914400" rtl="0" eaLnBrk="1" fontAlgn="auto" latinLnBrk="0" hangingPunct="1">
              <a:lnSpc>
                <a:spcPts val="1650"/>
              </a:lnSpc>
              <a:spcBef>
                <a:spcPts val="750"/>
              </a:spcBef>
              <a:spcAft>
                <a:spcPts val="1500"/>
              </a:spcAft>
              <a:buClrTx/>
              <a:buSzTx/>
              <a:buFont typeface="+mj-lt"/>
              <a:buNone/>
              <a:tabLst/>
              <a:defRPr/>
            </a:pPr>
            <a:r>
              <a:rPr kumimoji="0" lang="en-GB" sz="1200" b="1" i="0" u="none" strike="noStrike" kern="1200" cap="none" spc="0" normalizeH="0" baseline="0" noProof="0" dirty="0">
                <a:ln>
                  <a:noFill/>
                </a:ln>
                <a:solidFill>
                  <a:srgbClr val="001D35"/>
                </a:solidFill>
                <a:effectLst/>
                <a:uLnTx/>
                <a:uFillTx/>
                <a:latin typeface="Google Sans"/>
                <a:ea typeface="+mn-ea"/>
                <a:cs typeface="+mn-cs"/>
              </a:rPr>
              <a:t>Visual Cue:</a:t>
            </a:r>
            <a:r>
              <a:rPr kumimoji="0" lang="en-GB" sz="1200" b="0" i="0" u="none" strike="noStrike" kern="1200" cap="none" spc="0" normalizeH="0" baseline="0" noProof="0" dirty="0">
                <a:ln>
                  <a:noFill/>
                </a:ln>
                <a:solidFill>
                  <a:srgbClr val="001D35"/>
                </a:solidFill>
                <a:effectLst/>
                <a:uLnTx/>
                <a:uFillTx/>
                <a:latin typeface="Google Sans"/>
                <a:ea typeface="+mn-ea"/>
                <a:cs typeface="+mn-cs"/>
              </a:rPr>
              <a:t> </a:t>
            </a:r>
          </a:p>
          <a:p>
            <a:endParaRPr lang="en-GB" dirty="0"/>
          </a:p>
        </p:txBody>
      </p:sp>
      <p:sp>
        <p:nvSpPr>
          <p:cNvPr id="4" name="Slide Number Placeholder 3"/>
          <p:cNvSpPr>
            <a:spLocks noGrp="1"/>
          </p:cNvSpPr>
          <p:nvPr>
            <p:ph type="sldNum" sz="quarter" idx="5"/>
          </p:nvPr>
        </p:nvSpPr>
        <p:spPr/>
        <p:txBody>
          <a:bodyPr/>
          <a:lstStyle/>
          <a:p>
            <a:fld id="{510478C3-54ED-4A65-9D9C-EF0EBCCE5419}" type="slidenum">
              <a:rPr lang="en-GB" smtClean="0"/>
              <a:t>34</a:t>
            </a:fld>
            <a:endParaRPr lang="en-GB"/>
          </a:p>
        </p:txBody>
      </p:sp>
    </p:spTree>
    <p:extLst>
      <p:ext uri="{BB962C8B-B14F-4D97-AF65-F5344CB8AC3E}">
        <p14:creationId xmlns:p14="http://schemas.microsoft.com/office/powerpoint/2010/main" val="10540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1853BB-59FA-4263-B735-2F2DBBD6CCB6}" type="slidenum">
              <a:rPr lang="en-GB" smtClean="0"/>
              <a:pPr>
                <a:defRPr/>
              </a:pPr>
              <a:t>41</a:t>
            </a:fld>
            <a:endParaRPr lang="en-GB"/>
          </a:p>
        </p:txBody>
      </p:sp>
    </p:spTree>
    <p:extLst>
      <p:ext uri="{BB962C8B-B14F-4D97-AF65-F5344CB8AC3E}">
        <p14:creationId xmlns:p14="http://schemas.microsoft.com/office/powerpoint/2010/main" val="2326826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0478C3-54ED-4A65-9D9C-EF0EBCCE5419}" type="slidenum">
              <a:rPr lang="en-GB" smtClean="0"/>
              <a:t>2</a:t>
            </a:fld>
            <a:endParaRPr lang="en-GB"/>
          </a:p>
        </p:txBody>
      </p:sp>
    </p:spTree>
    <p:extLst>
      <p:ext uri="{BB962C8B-B14F-4D97-AF65-F5344CB8AC3E}">
        <p14:creationId xmlns:p14="http://schemas.microsoft.com/office/powerpoint/2010/main" val="3454721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1650"/>
              </a:lnSpc>
              <a:spcBef>
                <a:spcPts val="750"/>
              </a:spcBef>
              <a:spcAft>
                <a:spcPts val="600"/>
              </a:spcAft>
              <a:buClrTx/>
              <a:buSzTx/>
              <a:buFont typeface="+mj-lt"/>
              <a:buNone/>
              <a:tabLst/>
              <a:defRPr/>
            </a:pPr>
            <a:r>
              <a:rPr kumimoji="0" lang="en-GB" sz="1200" b="1" i="0" u="none" strike="noStrike" kern="1200" cap="none" spc="0" normalizeH="0" baseline="0" noProof="0" dirty="0">
                <a:ln>
                  <a:noFill/>
                </a:ln>
                <a:solidFill>
                  <a:srgbClr val="001D35"/>
                </a:solidFill>
                <a:effectLst/>
                <a:uLnTx/>
                <a:uFillTx/>
                <a:latin typeface="Google Sans"/>
                <a:ea typeface="+mn-ea"/>
                <a:cs typeface="+mn-cs"/>
              </a:rPr>
              <a:t>Talking Point:</a:t>
            </a:r>
            <a:r>
              <a:rPr kumimoji="0" lang="en-GB" sz="1200" b="0" i="0" u="none" strike="noStrike" kern="1200" cap="none" spc="0" normalizeH="0" baseline="0" noProof="0" dirty="0">
                <a:ln>
                  <a:noFill/>
                </a:ln>
                <a:solidFill>
                  <a:srgbClr val="001D35"/>
                </a:solidFill>
                <a:effectLst/>
                <a:uLnTx/>
                <a:uFillTx/>
                <a:latin typeface="Google Sans"/>
                <a:ea typeface="+mn-ea"/>
                <a:cs typeface="+mn-cs"/>
              </a:rPr>
              <a:t> This slide highlights that HFE is not a behavioural science as many people might assume but that it is a systems and design-based discipline.  So unlike psychologists or even educators we’re not trying to ‘get inside your head’ to change you, but instead we’re trying to change/design the conditions under which you work to make things easier, efficient and safer.  </a:t>
            </a:r>
          </a:p>
          <a:p>
            <a:pPr marL="0" marR="0" lvl="0" indent="0" algn="l" defTabSz="914400" rtl="0" eaLnBrk="1" fontAlgn="auto" latinLnBrk="0" hangingPunct="1">
              <a:lnSpc>
                <a:spcPts val="1650"/>
              </a:lnSpc>
              <a:spcBef>
                <a:spcPts val="750"/>
              </a:spcBef>
              <a:spcAft>
                <a:spcPts val="600"/>
              </a:spcAft>
              <a:buClrTx/>
              <a:buSzTx/>
              <a:buFont typeface="+mj-lt"/>
              <a:buNone/>
              <a:tabLst/>
              <a:defRPr/>
            </a:pPr>
            <a:endParaRPr kumimoji="0" lang="en-GB" sz="1200" b="0" i="0" u="none" strike="noStrike" kern="1200" cap="none" spc="0" normalizeH="0" baseline="0" noProof="0" dirty="0">
              <a:ln>
                <a:noFill/>
              </a:ln>
              <a:solidFill>
                <a:srgbClr val="001D35"/>
              </a:solidFill>
              <a:effectLst/>
              <a:uLnTx/>
              <a:uFillTx/>
              <a:latin typeface="Google Sans"/>
              <a:ea typeface="+mn-ea"/>
              <a:cs typeface="+mn-cs"/>
            </a:endParaRPr>
          </a:p>
          <a:p>
            <a:pPr marL="0" marR="0" lvl="0" indent="0" algn="l" defTabSz="914400" rtl="0" eaLnBrk="1" fontAlgn="auto" latinLnBrk="0" hangingPunct="1">
              <a:lnSpc>
                <a:spcPts val="1650"/>
              </a:lnSpc>
              <a:spcBef>
                <a:spcPts val="750"/>
              </a:spcBef>
              <a:spcAft>
                <a:spcPts val="600"/>
              </a:spcAft>
              <a:buClrTx/>
              <a:buSzTx/>
              <a:buFont typeface="+mj-lt"/>
              <a:buNone/>
              <a:tabLst/>
              <a:defRPr/>
            </a:pPr>
            <a:r>
              <a:rPr kumimoji="0" lang="en-GB" sz="1200" b="1" i="0" u="none" strike="noStrike" kern="1200" cap="none" spc="0" normalizeH="0" baseline="0" noProof="0" dirty="0">
                <a:ln>
                  <a:noFill/>
                </a:ln>
                <a:solidFill>
                  <a:srgbClr val="001D35"/>
                </a:solidFill>
                <a:effectLst/>
                <a:uLnTx/>
                <a:uFillTx/>
                <a:latin typeface="Google Sans"/>
                <a:ea typeface="+mn-ea"/>
                <a:cs typeface="+mn-cs"/>
              </a:rPr>
              <a:t>Discussion Question:</a:t>
            </a:r>
            <a:r>
              <a:rPr kumimoji="0" lang="en-GB" sz="1200" b="0" i="0" u="none" strike="noStrike" kern="1200" cap="none" spc="0" normalizeH="0" baseline="0" noProof="0" dirty="0">
                <a:ln>
                  <a:noFill/>
                </a:ln>
                <a:solidFill>
                  <a:srgbClr val="001D35"/>
                </a:solidFill>
                <a:effectLst/>
                <a:uLnTx/>
                <a:uFillTx/>
                <a:latin typeface="Google Sans"/>
                <a:ea typeface="+mn-ea"/>
                <a:cs typeface="+mn-cs"/>
              </a:rPr>
              <a:t> </a:t>
            </a:r>
          </a:p>
          <a:p>
            <a:pPr marL="0" marR="0" lvl="0" indent="0" algn="l" defTabSz="914400" rtl="0" eaLnBrk="1" fontAlgn="auto" latinLnBrk="0" hangingPunct="1">
              <a:lnSpc>
                <a:spcPts val="1650"/>
              </a:lnSpc>
              <a:spcBef>
                <a:spcPts val="750"/>
              </a:spcBef>
              <a:spcAft>
                <a:spcPts val="600"/>
              </a:spcAft>
              <a:buClrTx/>
              <a:buSzTx/>
              <a:buFont typeface="+mj-lt"/>
              <a:buNone/>
              <a:tabLst/>
              <a:defRPr/>
            </a:pPr>
            <a:endParaRPr kumimoji="0" lang="en-GB" sz="1200" b="1" i="0" u="none" strike="noStrike" kern="1200" cap="none" spc="0" normalizeH="0" baseline="0" noProof="0" dirty="0">
              <a:ln>
                <a:noFill/>
              </a:ln>
              <a:solidFill>
                <a:srgbClr val="001D35"/>
              </a:solidFill>
              <a:effectLst/>
              <a:uLnTx/>
              <a:uFillTx/>
              <a:latin typeface="Google Sans"/>
              <a:ea typeface="+mn-ea"/>
              <a:cs typeface="+mn-cs"/>
            </a:endParaRPr>
          </a:p>
          <a:p>
            <a:pPr marL="0" marR="0" lvl="0" indent="0" algn="l" defTabSz="914400" rtl="0" eaLnBrk="1" fontAlgn="auto" latinLnBrk="0" hangingPunct="1">
              <a:lnSpc>
                <a:spcPts val="1650"/>
              </a:lnSpc>
              <a:spcBef>
                <a:spcPts val="750"/>
              </a:spcBef>
              <a:spcAft>
                <a:spcPts val="600"/>
              </a:spcAft>
              <a:buClrTx/>
              <a:buSzTx/>
              <a:buFont typeface="+mj-lt"/>
              <a:buNone/>
              <a:tabLst/>
              <a:defRPr/>
            </a:pPr>
            <a:r>
              <a:rPr kumimoji="0" lang="en-GB" sz="1200" b="1" i="0" u="none" strike="noStrike" kern="1200" cap="none" spc="0" normalizeH="0" baseline="0" noProof="0" dirty="0">
                <a:ln>
                  <a:noFill/>
                </a:ln>
                <a:solidFill>
                  <a:srgbClr val="001D35"/>
                </a:solidFill>
                <a:effectLst/>
                <a:uLnTx/>
                <a:uFillTx/>
                <a:latin typeface="Google Sans"/>
                <a:ea typeface="+mn-ea"/>
                <a:cs typeface="+mn-cs"/>
              </a:rPr>
              <a:t>Activity:</a:t>
            </a:r>
            <a:r>
              <a:rPr kumimoji="0" lang="en-GB" sz="1200" b="0" i="0" u="none" strike="noStrike" kern="1200" cap="none" spc="0" normalizeH="0" baseline="0" noProof="0" dirty="0">
                <a:ln>
                  <a:noFill/>
                </a:ln>
                <a:solidFill>
                  <a:srgbClr val="001D35"/>
                </a:solidFill>
                <a:effectLst/>
                <a:uLnTx/>
                <a:uFillTx/>
                <a:latin typeface="Google Sans"/>
                <a:ea typeface="+mn-ea"/>
                <a:cs typeface="+mn-cs"/>
              </a:rPr>
              <a:t> </a:t>
            </a:r>
          </a:p>
          <a:p>
            <a:pPr marL="0" marR="0" lvl="0" indent="0" algn="l" defTabSz="914400" rtl="0" eaLnBrk="1" fontAlgn="auto" latinLnBrk="0" hangingPunct="1">
              <a:lnSpc>
                <a:spcPts val="1650"/>
              </a:lnSpc>
              <a:spcBef>
                <a:spcPts val="750"/>
              </a:spcBef>
              <a:spcAft>
                <a:spcPts val="600"/>
              </a:spcAft>
              <a:buClrTx/>
              <a:buSzTx/>
              <a:buFont typeface="+mj-lt"/>
              <a:buNone/>
              <a:tabLst/>
              <a:defRPr/>
            </a:pPr>
            <a:endParaRPr kumimoji="0" lang="en-GB" sz="1200" b="1" i="0" u="none" strike="noStrike" kern="1200" cap="none" spc="0" normalizeH="0" baseline="0" noProof="0" dirty="0">
              <a:ln>
                <a:noFill/>
              </a:ln>
              <a:solidFill>
                <a:srgbClr val="001D35"/>
              </a:solidFill>
              <a:effectLst/>
              <a:uLnTx/>
              <a:uFillTx/>
              <a:latin typeface="Google Sans"/>
              <a:ea typeface="+mn-ea"/>
              <a:cs typeface="+mn-cs"/>
            </a:endParaRPr>
          </a:p>
          <a:p>
            <a:pPr marL="0" marR="0" lvl="0" indent="0" algn="l" defTabSz="914400" rtl="0" eaLnBrk="1" fontAlgn="auto" latinLnBrk="0" hangingPunct="1">
              <a:lnSpc>
                <a:spcPts val="1650"/>
              </a:lnSpc>
              <a:spcBef>
                <a:spcPts val="750"/>
              </a:spcBef>
              <a:spcAft>
                <a:spcPts val="600"/>
              </a:spcAft>
              <a:buClrTx/>
              <a:buSzTx/>
              <a:buFont typeface="+mj-lt"/>
              <a:buNone/>
              <a:tabLst/>
              <a:defRPr/>
            </a:pPr>
            <a:r>
              <a:rPr kumimoji="0" lang="en-GB" sz="1200" b="1" i="0" u="none" strike="noStrike" kern="1200" cap="none" spc="0" normalizeH="0" baseline="0" noProof="0" dirty="0">
                <a:ln>
                  <a:noFill/>
                </a:ln>
                <a:solidFill>
                  <a:srgbClr val="001D35"/>
                </a:solidFill>
                <a:effectLst/>
                <a:uLnTx/>
                <a:uFillTx/>
                <a:latin typeface="Google Sans"/>
                <a:ea typeface="+mn-ea"/>
                <a:cs typeface="+mn-cs"/>
              </a:rPr>
              <a:t>Time:</a:t>
            </a:r>
            <a:r>
              <a:rPr kumimoji="0" lang="en-GB" sz="1200" b="0" i="0" u="none" strike="noStrike" kern="1200" cap="none" spc="0" normalizeH="0" baseline="0" noProof="0" dirty="0">
                <a:ln>
                  <a:noFill/>
                </a:ln>
                <a:solidFill>
                  <a:srgbClr val="001D35"/>
                </a:solidFill>
                <a:effectLst/>
                <a:uLnTx/>
                <a:uFillTx/>
                <a:latin typeface="Google Sans"/>
                <a:ea typeface="+mn-ea"/>
                <a:cs typeface="+mn-cs"/>
              </a:rPr>
              <a:t> </a:t>
            </a:r>
          </a:p>
          <a:p>
            <a:pPr marL="0" marR="0" lvl="0" indent="0" algn="l" defTabSz="914400" rtl="0" eaLnBrk="1" fontAlgn="auto" latinLnBrk="0" hangingPunct="1">
              <a:lnSpc>
                <a:spcPts val="1650"/>
              </a:lnSpc>
              <a:spcBef>
                <a:spcPts val="750"/>
              </a:spcBef>
              <a:spcAft>
                <a:spcPts val="600"/>
              </a:spcAft>
              <a:buClrTx/>
              <a:buSzTx/>
              <a:buFont typeface="+mj-lt"/>
              <a:buNone/>
              <a:tabLst/>
              <a:defRPr/>
            </a:pPr>
            <a:r>
              <a:rPr kumimoji="0" lang="en-GB" sz="1200" b="0" i="0" u="none" strike="noStrike" kern="1200" cap="none" spc="0" normalizeH="0" baseline="0" noProof="0" dirty="0">
                <a:ln>
                  <a:noFill/>
                </a:ln>
                <a:solidFill>
                  <a:srgbClr val="001D35"/>
                </a:solidFill>
                <a:effectLst/>
                <a:uLnTx/>
                <a:uFillTx/>
                <a:latin typeface="Google Sans"/>
                <a:ea typeface="+mn-ea"/>
                <a:cs typeface="+mn-cs"/>
              </a:rPr>
              <a:t>Approx 2 minutes</a:t>
            </a:r>
          </a:p>
          <a:p>
            <a:pPr marL="0" marR="0" lvl="0" indent="0" algn="l" defTabSz="914400" rtl="0" eaLnBrk="1" fontAlgn="auto" latinLnBrk="0" hangingPunct="1">
              <a:lnSpc>
                <a:spcPts val="1650"/>
              </a:lnSpc>
              <a:spcBef>
                <a:spcPts val="750"/>
              </a:spcBef>
              <a:spcAft>
                <a:spcPts val="1500"/>
              </a:spcAft>
              <a:buClrTx/>
              <a:buSzTx/>
              <a:buFont typeface="+mj-lt"/>
              <a:buNone/>
              <a:tabLst/>
              <a:defRPr/>
            </a:pPr>
            <a:endParaRPr kumimoji="0" lang="en-GB" sz="1200" b="1" i="0" u="none" strike="noStrike" kern="1200" cap="none" spc="0" normalizeH="0" baseline="0" noProof="0" dirty="0">
              <a:ln>
                <a:noFill/>
              </a:ln>
              <a:solidFill>
                <a:srgbClr val="001D35"/>
              </a:solidFill>
              <a:effectLst/>
              <a:uLnTx/>
              <a:uFillTx/>
              <a:latin typeface="Google Sans"/>
              <a:ea typeface="+mn-ea"/>
              <a:cs typeface="+mn-cs"/>
            </a:endParaRPr>
          </a:p>
          <a:p>
            <a:pPr marL="0" marR="0" lvl="0" indent="0" algn="l" defTabSz="914400" rtl="0" eaLnBrk="1" fontAlgn="auto" latinLnBrk="0" hangingPunct="1">
              <a:lnSpc>
                <a:spcPts val="1650"/>
              </a:lnSpc>
              <a:spcBef>
                <a:spcPts val="750"/>
              </a:spcBef>
              <a:spcAft>
                <a:spcPts val="1500"/>
              </a:spcAft>
              <a:buClrTx/>
              <a:buSzTx/>
              <a:buFont typeface="+mj-lt"/>
              <a:buNone/>
              <a:tabLst/>
              <a:defRPr/>
            </a:pPr>
            <a:r>
              <a:rPr kumimoji="0" lang="en-GB" sz="1200" b="1" i="0" u="none" strike="noStrike" kern="1200" cap="none" spc="0" normalizeH="0" baseline="0" noProof="0" dirty="0">
                <a:ln>
                  <a:noFill/>
                </a:ln>
                <a:solidFill>
                  <a:srgbClr val="001D35"/>
                </a:solidFill>
                <a:effectLst/>
                <a:uLnTx/>
                <a:uFillTx/>
                <a:latin typeface="Google Sans"/>
                <a:ea typeface="+mn-ea"/>
                <a:cs typeface="+mn-cs"/>
              </a:rPr>
              <a:t>Visual Cue:</a:t>
            </a:r>
            <a:r>
              <a:rPr kumimoji="0" lang="en-GB" sz="1200" b="0" i="0" u="none" strike="noStrike" kern="1200" cap="none" spc="0" normalizeH="0" baseline="0" noProof="0" dirty="0">
                <a:ln>
                  <a:noFill/>
                </a:ln>
                <a:solidFill>
                  <a:srgbClr val="001D35"/>
                </a:solidFill>
                <a:effectLst/>
                <a:uLnTx/>
                <a:uFillTx/>
                <a:latin typeface="Google Sans"/>
                <a:ea typeface="+mn-ea"/>
                <a:cs typeface="+mn-cs"/>
              </a:rPr>
              <a:t> </a:t>
            </a:r>
          </a:p>
          <a:p>
            <a:r>
              <a:rPr lang="en-GB" dirty="0"/>
              <a:t>The photo is of the late Professor James Reason, a world renowned psychologist and author, famous for this research on ‘human error’ and for designing the Swiss Cheese metaphor and who is well known for this quote which perfectly sums up the HFE approach.</a:t>
            </a:r>
          </a:p>
        </p:txBody>
      </p:sp>
      <p:sp>
        <p:nvSpPr>
          <p:cNvPr id="4" name="Slide Number Placeholder 3"/>
          <p:cNvSpPr>
            <a:spLocks noGrp="1"/>
          </p:cNvSpPr>
          <p:nvPr>
            <p:ph type="sldNum" sz="quarter" idx="5"/>
          </p:nvPr>
        </p:nvSpPr>
        <p:spPr/>
        <p:txBody>
          <a:bodyPr/>
          <a:lstStyle/>
          <a:p>
            <a:fld id="{510478C3-54ED-4A65-9D9C-EF0EBCCE5419}" type="slidenum">
              <a:rPr lang="en-GB" smtClean="0"/>
              <a:t>3</a:t>
            </a:fld>
            <a:endParaRPr lang="en-GB"/>
          </a:p>
        </p:txBody>
      </p:sp>
    </p:spTree>
    <p:extLst>
      <p:ext uri="{BB962C8B-B14F-4D97-AF65-F5344CB8AC3E}">
        <p14:creationId xmlns:p14="http://schemas.microsoft.com/office/powerpoint/2010/main" val="1526157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1650"/>
              </a:lnSpc>
              <a:spcBef>
                <a:spcPts val="750"/>
              </a:spcBef>
              <a:spcAft>
                <a:spcPts val="600"/>
              </a:spcAft>
              <a:buClrTx/>
              <a:buSzTx/>
              <a:buFont typeface="+mj-lt"/>
              <a:buNone/>
              <a:tabLst/>
              <a:defRPr/>
            </a:pPr>
            <a:r>
              <a:rPr kumimoji="0" lang="en-GB" sz="1200" b="1" i="0" u="none" strike="noStrike" kern="1200" cap="none" spc="0" normalizeH="0" baseline="0" noProof="0" dirty="0">
                <a:ln>
                  <a:noFill/>
                </a:ln>
                <a:solidFill>
                  <a:srgbClr val="001D35"/>
                </a:solidFill>
                <a:effectLst/>
                <a:uLnTx/>
                <a:uFillTx/>
                <a:latin typeface="Google Sans"/>
                <a:ea typeface="+mn-ea"/>
                <a:cs typeface="+mn-cs"/>
              </a:rPr>
              <a:t>Talking Point:</a:t>
            </a:r>
            <a:r>
              <a:rPr kumimoji="0" lang="en-GB" sz="1200" b="0" i="0" u="none" strike="noStrike" kern="1200" cap="none" spc="0" normalizeH="0" baseline="0" noProof="0" dirty="0">
                <a:ln>
                  <a:noFill/>
                </a:ln>
                <a:solidFill>
                  <a:srgbClr val="001D35"/>
                </a:solidFill>
                <a:effectLst/>
                <a:uLnTx/>
                <a:uFillTx/>
                <a:latin typeface="Google Sans"/>
                <a:ea typeface="+mn-ea"/>
                <a:cs typeface="+mn-cs"/>
              </a:rPr>
              <a:t> This slide highlights that HFE is concerned with improving all aspects of human work in healthcare – these are examples of areas where HFE has been active in healthcare. Unfortunately, much this work is research-related rather than being a focus of routine operational activity, largely because HFE is not that well known at the policy/regulation levels and also because of the very limited number of HFE specialists in employment in healthcare.  </a:t>
            </a:r>
          </a:p>
          <a:p>
            <a:pPr marL="0" marR="0" lvl="0" indent="0" algn="l" defTabSz="914400" rtl="0" eaLnBrk="1" fontAlgn="auto" latinLnBrk="0" hangingPunct="1">
              <a:lnSpc>
                <a:spcPts val="1650"/>
              </a:lnSpc>
              <a:spcBef>
                <a:spcPts val="750"/>
              </a:spcBef>
              <a:spcAft>
                <a:spcPts val="600"/>
              </a:spcAft>
              <a:buClrTx/>
              <a:buSzTx/>
              <a:buFont typeface="+mj-lt"/>
              <a:buNone/>
              <a:tabLst/>
              <a:defRPr/>
            </a:pPr>
            <a:endParaRPr kumimoji="0" lang="en-GB" sz="1200" b="0" i="0" u="none" strike="noStrike" kern="1200" cap="none" spc="0" normalizeH="0" baseline="0" noProof="0" dirty="0">
              <a:ln>
                <a:noFill/>
              </a:ln>
              <a:solidFill>
                <a:srgbClr val="001D35"/>
              </a:solidFill>
              <a:effectLst/>
              <a:uLnTx/>
              <a:uFillTx/>
              <a:latin typeface="Google Sans"/>
              <a:ea typeface="+mn-ea"/>
              <a:cs typeface="+mn-cs"/>
            </a:endParaRPr>
          </a:p>
          <a:p>
            <a:pPr marL="0" marR="0" lvl="0" indent="0" algn="l" defTabSz="914400" rtl="0" eaLnBrk="1" fontAlgn="auto" latinLnBrk="0" hangingPunct="1">
              <a:lnSpc>
                <a:spcPts val="1650"/>
              </a:lnSpc>
              <a:spcBef>
                <a:spcPts val="750"/>
              </a:spcBef>
              <a:spcAft>
                <a:spcPts val="600"/>
              </a:spcAft>
              <a:buClrTx/>
              <a:buSzTx/>
              <a:buFont typeface="+mj-lt"/>
              <a:buNone/>
              <a:tabLst/>
              <a:defRPr/>
            </a:pPr>
            <a:r>
              <a:rPr kumimoji="0" lang="en-GB" sz="1200" b="1" i="0" u="none" strike="noStrike" kern="1200" cap="none" spc="0" normalizeH="0" baseline="0" noProof="0" dirty="0">
                <a:ln>
                  <a:noFill/>
                </a:ln>
                <a:solidFill>
                  <a:srgbClr val="001D35"/>
                </a:solidFill>
                <a:effectLst/>
                <a:uLnTx/>
                <a:uFillTx/>
                <a:latin typeface="Google Sans"/>
                <a:ea typeface="+mn-ea"/>
                <a:cs typeface="+mn-cs"/>
              </a:rPr>
              <a:t>Discussion Question:</a:t>
            </a:r>
            <a:r>
              <a:rPr kumimoji="0" lang="en-GB" sz="1200" b="0" i="0" u="none" strike="noStrike" kern="1200" cap="none" spc="0" normalizeH="0" baseline="0" noProof="0" dirty="0">
                <a:ln>
                  <a:noFill/>
                </a:ln>
                <a:solidFill>
                  <a:srgbClr val="001D35"/>
                </a:solidFill>
                <a:effectLst/>
                <a:uLnTx/>
                <a:uFillTx/>
                <a:latin typeface="Google Sans"/>
                <a:ea typeface="+mn-ea"/>
                <a:cs typeface="+mn-cs"/>
              </a:rPr>
              <a:t> </a:t>
            </a:r>
            <a:r>
              <a:rPr lang="en-GB" dirty="0"/>
              <a:t>Highlight 1 or 2 of the boxes and again ask Learners to share their own experiences of design failures or risks related to these areas.</a:t>
            </a:r>
          </a:p>
          <a:p>
            <a:pPr marL="0" marR="0" lvl="0" indent="0" algn="l" defTabSz="914400" rtl="0" eaLnBrk="1" fontAlgn="auto" latinLnBrk="0" hangingPunct="1">
              <a:lnSpc>
                <a:spcPts val="1650"/>
              </a:lnSpc>
              <a:spcBef>
                <a:spcPts val="750"/>
              </a:spcBef>
              <a:spcAft>
                <a:spcPts val="600"/>
              </a:spcAft>
              <a:buClrTx/>
              <a:buSzTx/>
              <a:buFont typeface="+mj-lt"/>
              <a:buNone/>
              <a:tabLst/>
              <a:defRPr/>
            </a:pPr>
            <a:endParaRPr kumimoji="0" lang="en-GB" sz="1200" b="1" i="0" u="none" strike="noStrike" kern="1200" cap="none" spc="0" normalizeH="0" baseline="0" noProof="0" dirty="0">
              <a:ln>
                <a:noFill/>
              </a:ln>
              <a:solidFill>
                <a:srgbClr val="001D35"/>
              </a:solidFill>
              <a:effectLst/>
              <a:uLnTx/>
              <a:uFillTx/>
              <a:latin typeface="Google Sans"/>
              <a:ea typeface="+mn-ea"/>
              <a:cs typeface="+mn-cs"/>
            </a:endParaRPr>
          </a:p>
          <a:p>
            <a:pPr marL="0" marR="0" lvl="0" indent="0" algn="l" defTabSz="914400" rtl="0" eaLnBrk="1" fontAlgn="auto" latinLnBrk="0" hangingPunct="1">
              <a:lnSpc>
                <a:spcPts val="1650"/>
              </a:lnSpc>
              <a:spcBef>
                <a:spcPts val="750"/>
              </a:spcBef>
              <a:spcAft>
                <a:spcPts val="600"/>
              </a:spcAft>
              <a:buClrTx/>
              <a:buSzTx/>
              <a:buFont typeface="+mj-lt"/>
              <a:buNone/>
              <a:tabLst/>
              <a:defRPr/>
            </a:pPr>
            <a:r>
              <a:rPr kumimoji="0" lang="en-GB" sz="1200" b="1" i="0" u="none" strike="noStrike" kern="1200" cap="none" spc="0" normalizeH="0" baseline="0" noProof="0" dirty="0">
                <a:ln>
                  <a:noFill/>
                </a:ln>
                <a:solidFill>
                  <a:srgbClr val="001D35"/>
                </a:solidFill>
                <a:effectLst/>
                <a:uLnTx/>
                <a:uFillTx/>
                <a:latin typeface="Google Sans"/>
                <a:ea typeface="+mn-ea"/>
                <a:cs typeface="+mn-cs"/>
              </a:rPr>
              <a:t>Activity:</a:t>
            </a:r>
            <a:r>
              <a:rPr kumimoji="0" lang="en-GB" sz="1200" b="0" i="0" u="none" strike="noStrike" kern="1200" cap="none" spc="0" normalizeH="0" baseline="0" noProof="0" dirty="0">
                <a:ln>
                  <a:noFill/>
                </a:ln>
                <a:solidFill>
                  <a:srgbClr val="001D35"/>
                </a:solidFill>
                <a:effectLst/>
                <a:uLnTx/>
                <a:uFillTx/>
                <a:latin typeface="Google Sans"/>
                <a:ea typeface="+mn-ea"/>
                <a:cs typeface="+mn-cs"/>
              </a:rPr>
              <a:t> </a:t>
            </a:r>
          </a:p>
          <a:p>
            <a:pPr marL="0" marR="0" lvl="0" indent="0" algn="l" defTabSz="914400" rtl="0" eaLnBrk="1" fontAlgn="auto" latinLnBrk="0" hangingPunct="1">
              <a:lnSpc>
                <a:spcPts val="1650"/>
              </a:lnSpc>
              <a:spcBef>
                <a:spcPts val="750"/>
              </a:spcBef>
              <a:spcAft>
                <a:spcPts val="600"/>
              </a:spcAft>
              <a:buClrTx/>
              <a:buSzTx/>
              <a:buFont typeface="+mj-lt"/>
              <a:buNone/>
              <a:tabLst/>
              <a:defRPr/>
            </a:pPr>
            <a:endParaRPr kumimoji="0" lang="en-GB" sz="1200" b="1" i="0" u="none" strike="noStrike" kern="1200" cap="none" spc="0" normalizeH="0" baseline="0" noProof="0" dirty="0">
              <a:ln>
                <a:noFill/>
              </a:ln>
              <a:solidFill>
                <a:srgbClr val="001D35"/>
              </a:solidFill>
              <a:effectLst/>
              <a:uLnTx/>
              <a:uFillTx/>
              <a:latin typeface="Google Sans"/>
              <a:ea typeface="+mn-ea"/>
              <a:cs typeface="+mn-cs"/>
            </a:endParaRPr>
          </a:p>
          <a:p>
            <a:pPr marL="0" marR="0" lvl="0" indent="0" algn="l" defTabSz="914400" rtl="0" eaLnBrk="1" fontAlgn="auto" latinLnBrk="0" hangingPunct="1">
              <a:lnSpc>
                <a:spcPts val="1650"/>
              </a:lnSpc>
              <a:spcBef>
                <a:spcPts val="750"/>
              </a:spcBef>
              <a:spcAft>
                <a:spcPts val="600"/>
              </a:spcAft>
              <a:buClrTx/>
              <a:buSzTx/>
              <a:buFont typeface="+mj-lt"/>
              <a:buNone/>
              <a:tabLst/>
              <a:defRPr/>
            </a:pPr>
            <a:r>
              <a:rPr kumimoji="0" lang="en-GB" sz="1200" b="1" i="0" u="none" strike="noStrike" kern="1200" cap="none" spc="0" normalizeH="0" baseline="0" noProof="0" dirty="0">
                <a:ln>
                  <a:noFill/>
                </a:ln>
                <a:solidFill>
                  <a:srgbClr val="001D35"/>
                </a:solidFill>
                <a:effectLst/>
                <a:uLnTx/>
                <a:uFillTx/>
                <a:latin typeface="Google Sans"/>
                <a:ea typeface="+mn-ea"/>
                <a:cs typeface="+mn-cs"/>
              </a:rPr>
              <a:t>Time:</a:t>
            </a:r>
            <a:r>
              <a:rPr kumimoji="0" lang="en-GB" sz="1200" b="0" i="0" u="none" strike="noStrike" kern="1200" cap="none" spc="0" normalizeH="0" baseline="0" noProof="0" dirty="0">
                <a:ln>
                  <a:noFill/>
                </a:ln>
                <a:solidFill>
                  <a:srgbClr val="001D35"/>
                </a:solidFill>
                <a:effectLst/>
                <a:uLnTx/>
                <a:uFillTx/>
                <a:latin typeface="Google Sans"/>
                <a:ea typeface="+mn-ea"/>
                <a:cs typeface="+mn-cs"/>
              </a:rPr>
              <a:t> </a:t>
            </a:r>
          </a:p>
          <a:p>
            <a:pPr marL="0" marR="0" lvl="0" indent="0" algn="l" defTabSz="914400" rtl="0" eaLnBrk="1" fontAlgn="auto" latinLnBrk="0" hangingPunct="1">
              <a:lnSpc>
                <a:spcPts val="1650"/>
              </a:lnSpc>
              <a:spcBef>
                <a:spcPts val="750"/>
              </a:spcBef>
              <a:spcAft>
                <a:spcPts val="600"/>
              </a:spcAft>
              <a:buClrTx/>
              <a:buSzTx/>
              <a:buFont typeface="+mj-lt"/>
              <a:buNone/>
              <a:tabLst/>
              <a:defRPr/>
            </a:pPr>
            <a:r>
              <a:rPr kumimoji="0" lang="en-GB" sz="1200" b="0" i="0" u="none" strike="noStrike" kern="1200" cap="none" spc="0" normalizeH="0" baseline="0" noProof="0" dirty="0">
                <a:ln>
                  <a:noFill/>
                </a:ln>
                <a:solidFill>
                  <a:srgbClr val="001D35"/>
                </a:solidFill>
                <a:effectLst/>
                <a:uLnTx/>
                <a:uFillTx/>
                <a:latin typeface="Google Sans"/>
                <a:ea typeface="+mn-ea"/>
                <a:cs typeface="+mn-cs"/>
              </a:rPr>
              <a:t>Approx 2-5 minutes</a:t>
            </a:r>
          </a:p>
          <a:p>
            <a:pPr marL="0" marR="0" lvl="0" indent="0" algn="l" defTabSz="914400" rtl="0" eaLnBrk="1" fontAlgn="auto" latinLnBrk="0" hangingPunct="1">
              <a:lnSpc>
                <a:spcPts val="1650"/>
              </a:lnSpc>
              <a:spcBef>
                <a:spcPts val="750"/>
              </a:spcBef>
              <a:spcAft>
                <a:spcPts val="1500"/>
              </a:spcAft>
              <a:buClrTx/>
              <a:buSzTx/>
              <a:buFont typeface="+mj-lt"/>
              <a:buNone/>
              <a:tabLst/>
              <a:defRPr/>
            </a:pPr>
            <a:endParaRPr kumimoji="0" lang="en-GB" sz="1200" b="1" i="0" u="none" strike="noStrike" kern="1200" cap="none" spc="0" normalizeH="0" baseline="0" noProof="0" dirty="0">
              <a:ln>
                <a:noFill/>
              </a:ln>
              <a:solidFill>
                <a:srgbClr val="001D35"/>
              </a:solidFill>
              <a:effectLst/>
              <a:uLnTx/>
              <a:uFillTx/>
              <a:latin typeface="Google Sans"/>
              <a:ea typeface="+mn-ea"/>
              <a:cs typeface="+mn-cs"/>
            </a:endParaRPr>
          </a:p>
          <a:p>
            <a:pPr marL="0" marR="0" lvl="0" indent="0" algn="l" defTabSz="914400" rtl="0" eaLnBrk="1" fontAlgn="auto" latinLnBrk="0" hangingPunct="1">
              <a:lnSpc>
                <a:spcPts val="1650"/>
              </a:lnSpc>
              <a:spcBef>
                <a:spcPts val="750"/>
              </a:spcBef>
              <a:spcAft>
                <a:spcPts val="1500"/>
              </a:spcAft>
              <a:buClrTx/>
              <a:buSzTx/>
              <a:buFont typeface="+mj-lt"/>
              <a:buNone/>
              <a:tabLst/>
              <a:defRPr/>
            </a:pPr>
            <a:r>
              <a:rPr kumimoji="0" lang="en-GB" sz="1200" b="1" i="0" u="none" strike="noStrike" kern="1200" cap="none" spc="0" normalizeH="0" baseline="0" noProof="0" dirty="0">
                <a:ln>
                  <a:noFill/>
                </a:ln>
                <a:solidFill>
                  <a:srgbClr val="001D35"/>
                </a:solidFill>
                <a:effectLst/>
                <a:uLnTx/>
                <a:uFillTx/>
                <a:latin typeface="Google Sans"/>
                <a:ea typeface="+mn-ea"/>
                <a:cs typeface="+mn-cs"/>
              </a:rPr>
              <a:t>Visual Cue:</a:t>
            </a:r>
            <a:r>
              <a:rPr kumimoji="0" lang="en-GB" sz="1200" b="0" i="0" u="none" strike="noStrike" kern="1200" cap="none" spc="0" normalizeH="0" baseline="0" noProof="0" dirty="0">
                <a:ln>
                  <a:noFill/>
                </a:ln>
                <a:solidFill>
                  <a:srgbClr val="001D35"/>
                </a:solidFill>
                <a:effectLst/>
                <a:uLnTx/>
                <a:uFillTx/>
                <a:latin typeface="Google Sans"/>
                <a:ea typeface="+mn-ea"/>
                <a:cs typeface="+mn-cs"/>
              </a:rPr>
              <a:t> </a:t>
            </a:r>
          </a:p>
        </p:txBody>
      </p:sp>
      <p:sp>
        <p:nvSpPr>
          <p:cNvPr id="4" name="Slide Number Placeholder 3"/>
          <p:cNvSpPr>
            <a:spLocks noGrp="1"/>
          </p:cNvSpPr>
          <p:nvPr>
            <p:ph type="sldNum" sz="quarter" idx="5"/>
          </p:nvPr>
        </p:nvSpPr>
        <p:spPr/>
        <p:txBody>
          <a:bodyPr/>
          <a:lstStyle/>
          <a:p>
            <a:fld id="{510478C3-54ED-4A65-9D9C-EF0EBCCE5419}" type="slidenum">
              <a:rPr lang="en-GB" smtClean="0"/>
              <a:t>4</a:t>
            </a:fld>
            <a:endParaRPr lang="en-GB"/>
          </a:p>
        </p:txBody>
      </p:sp>
    </p:spTree>
    <p:extLst>
      <p:ext uri="{BB962C8B-B14F-4D97-AF65-F5344CB8AC3E}">
        <p14:creationId xmlns:p14="http://schemas.microsoft.com/office/powerpoint/2010/main" val="1972199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1650"/>
              </a:lnSpc>
              <a:spcBef>
                <a:spcPts val="750"/>
              </a:spcBef>
              <a:spcAft>
                <a:spcPts val="600"/>
              </a:spcAft>
              <a:buClrTx/>
              <a:buSzTx/>
              <a:buFont typeface="+mj-lt"/>
              <a:buNone/>
              <a:tabLst/>
              <a:defRPr/>
            </a:pPr>
            <a:r>
              <a:rPr kumimoji="0" lang="en-GB" sz="1200" b="1" i="0" u="none" strike="noStrike" kern="1200" cap="none" spc="0" normalizeH="0" baseline="0" noProof="0" dirty="0">
                <a:ln>
                  <a:noFill/>
                </a:ln>
                <a:solidFill>
                  <a:srgbClr val="001D35"/>
                </a:solidFill>
                <a:effectLst/>
                <a:uLnTx/>
                <a:uFillTx/>
                <a:latin typeface="Google Sans"/>
                <a:ea typeface="+mn-ea"/>
                <a:cs typeface="+mn-cs"/>
              </a:rPr>
              <a:t>Talking Points:</a:t>
            </a:r>
            <a:r>
              <a:rPr kumimoji="0" lang="en-GB" sz="1200" b="0" i="0" u="none" strike="noStrike" kern="1200" cap="none" spc="0" normalizeH="0" baseline="0" noProof="0" dirty="0">
                <a:ln>
                  <a:noFill/>
                </a:ln>
                <a:solidFill>
                  <a:srgbClr val="001D35"/>
                </a:solidFill>
                <a:effectLst/>
                <a:uLnTx/>
                <a:uFillTx/>
                <a:latin typeface="Google Sans"/>
                <a:ea typeface="+mn-ea"/>
                <a:cs typeface="+mn-cs"/>
              </a:rPr>
              <a:t> This is SEIPS (pronounced SEEPS) or the Systems Engineering Initiative for Patient Safety which is arguably the most well-known and well used HFE approach in healthcare.  Over the previous years SEIPS has evolved into three different (1.0, 2.0, 3.0) but overlapping frameworks, this is the first one and the easiest to understand and engage with.</a:t>
            </a:r>
          </a:p>
          <a:p>
            <a:pPr marL="0" marR="0" lvl="0" indent="0" algn="l" defTabSz="914400" rtl="0" eaLnBrk="1" fontAlgn="auto" latinLnBrk="0" hangingPunct="1">
              <a:lnSpc>
                <a:spcPts val="1650"/>
              </a:lnSpc>
              <a:spcBef>
                <a:spcPts val="750"/>
              </a:spcBef>
              <a:spcAft>
                <a:spcPts val="600"/>
              </a:spcAft>
              <a:buClrTx/>
              <a:buSzTx/>
              <a:buFont typeface="+mj-lt"/>
              <a:buNone/>
              <a:tabLst/>
              <a:defRPr/>
            </a:pPr>
            <a:endParaRPr kumimoji="0" lang="en-GB" sz="1200" b="0" i="0" u="none" strike="noStrike" kern="1200" cap="none" spc="0" normalizeH="0" baseline="0" noProof="0" dirty="0">
              <a:ln>
                <a:noFill/>
              </a:ln>
              <a:solidFill>
                <a:srgbClr val="001D35"/>
              </a:solidFill>
              <a:effectLst/>
              <a:uLnTx/>
              <a:uFillTx/>
              <a:latin typeface="Google Sans"/>
              <a:ea typeface="+mn-ea"/>
              <a:cs typeface="+mn-cs"/>
            </a:endParaRPr>
          </a:p>
          <a:p>
            <a:pPr marL="0" marR="0" lvl="0" indent="0" algn="l" defTabSz="914400" rtl="0" eaLnBrk="1" fontAlgn="auto" latinLnBrk="0" hangingPunct="1">
              <a:lnSpc>
                <a:spcPts val="1650"/>
              </a:lnSpc>
              <a:spcBef>
                <a:spcPts val="750"/>
              </a:spcBef>
              <a:spcAft>
                <a:spcPts val="600"/>
              </a:spcAft>
              <a:buClrTx/>
              <a:buSzTx/>
              <a:buFont typeface="+mj-lt"/>
              <a:buNone/>
              <a:tabLst/>
              <a:defRPr/>
            </a:pPr>
            <a:r>
              <a:rPr kumimoji="0" lang="en-GB" sz="1200" b="0" i="0" u="none" strike="noStrike" kern="1200" cap="none" spc="0" normalizeH="0" baseline="0" noProof="0" dirty="0">
                <a:ln>
                  <a:noFill/>
                </a:ln>
                <a:solidFill>
                  <a:srgbClr val="001D35"/>
                </a:solidFill>
                <a:effectLst/>
                <a:uLnTx/>
                <a:uFillTx/>
                <a:latin typeface="Google Sans"/>
                <a:ea typeface="+mn-ea"/>
                <a:cs typeface="+mn-cs"/>
              </a:rPr>
              <a:t>So, this image depicts a generic work system in any healthcare setting (e.g. community pharmacy, outpatient clinic, operating theatre, surgical ward, family practice office) and is a perfect illustration of the HFE “systems approach”.</a:t>
            </a:r>
          </a:p>
          <a:p>
            <a:pPr marL="0" marR="0" lvl="0" indent="0" algn="l" defTabSz="914400" rtl="0" eaLnBrk="1" fontAlgn="auto" latinLnBrk="0" hangingPunct="1">
              <a:lnSpc>
                <a:spcPts val="1650"/>
              </a:lnSpc>
              <a:spcBef>
                <a:spcPts val="750"/>
              </a:spcBef>
              <a:spcAft>
                <a:spcPts val="600"/>
              </a:spcAft>
              <a:buClrTx/>
              <a:buSzTx/>
              <a:buFont typeface="+mj-lt"/>
              <a:buNone/>
              <a:tabLst/>
              <a:defRPr/>
            </a:pPr>
            <a:endParaRPr kumimoji="0" lang="en-GB" sz="1200" b="0" i="0" u="none" strike="noStrike" kern="1200" cap="none" spc="0" normalizeH="0" baseline="0" noProof="0" dirty="0">
              <a:ln>
                <a:noFill/>
              </a:ln>
              <a:solidFill>
                <a:srgbClr val="001D35"/>
              </a:solidFill>
              <a:effectLst/>
              <a:uLnTx/>
              <a:uFillTx/>
              <a:latin typeface="Google Sans"/>
              <a:ea typeface="+mn-ea"/>
              <a:cs typeface="+mn-cs"/>
            </a:endParaRPr>
          </a:p>
          <a:p>
            <a:pPr marL="0" marR="0" lvl="0" indent="0" algn="l" defTabSz="914400" rtl="0" eaLnBrk="1" fontAlgn="auto" latinLnBrk="0" hangingPunct="1">
              <a:lnSpc>
                <a:spcPts val="1650"/>
              </a:lnSpc>
              <a:spcBef>
                <a:spcPts val="750"/>
              </a:spcBef>
              <a:spcAft>
                <a:spcPts val="600"/>
              </a:spcAft>
              <a:buClrTx/>
              <a:buSzTx/>
              <a:buFont typeface="+mj-lt"/>
              <a:buNone/>
              <a:tabLst/>
              <a:defRPr/>
            </a:pPr>
            <a:r>
              <a:rPr kumimoji="0" lang="en-GB" sz="1200" b="0" i="0" u="none" strike="noStrike" kern="1200" cap="none" spc="0" normalizeH="0" baseline="0" noProof="0" dirty="0">
                <a:ln>
                  <a:noFill/>
                </a:ln>
                <a:solidFill>
                  <a:srgbClr val="001D35"/>
                </a:solidFill>
                <a:effectLst/>
                <a:uLnTx/>
                <a:uFillTx/>
                <a:latin typeface="Google Sans"/>
                <a:ea typeface="+mn-ea"/>
                <a:cs typeface="+mn-cs"/>
              </a:rPr>
              <a:t>The focus of the care work system on the left of the diagram is on characterising the interactions between people and five other system elements or components: job tasks, tools and technology, the physical environment, organisational of work, and external influences such as safety legislation, regulation and policy. A fuller description of the performance influence factors related to each of these work system elements that can enhance or degrade performance and wellbeing is also illustrated in the worksheet tool which will be introduced in this session.</a:t>
            </a:r>
          </a:p>
          <a:p>
            <a:pPr marL="0" marR="0" lvl="0" indent="0" algn="l" defTabSz="914400" rtl="0" eaLnBrk="1" fontAlgn="auto" latinLnBrk="0" hangingPunct="1">
              <a:lnSpc>
                <a:spcPts val="1650"/>
              </a:lnSpc>
              <a:spcBef>
                <a:spcPts val="750"/>
              </a:spcBef>
              <a:spcAft>
                <a:spcPts val="600"/>
              </a:spcAft>
              <a:buClrTx/>
              <a:buSzTx/>
              <a:buFont typeface="+mj-lt"/>
              <a:buNone/>
              <a:tabLst/>
              <a:defRPr/>
            </a:pPr>
            <a:endParaRPr kumimoji="0" lang="en-GB" sz="1200" b="0" i="0" u="none" strike="noStrike" kern="1200" cap="none" spc="0" normalizeH="0" baseline="0" noProof="0" dirty="0">
              <a:ln>
                <a:noFill/>
              </a:ln>
              <a:solidFill>
                <a:srgbClr val="001D35"/>
              </a:solidFill>
              <a:effectLst/>
              <a:uLnTx/>
              <a:uFillTx/>
              <a:latin typeface="Google Sans"/>
              <a:ea typeface="+mn-ea"/>
              <a:cs typeface="+mn-cs"/>
            </a:endParaRPr>
          </a:p>
          <a:p>
            <a:pPr marL="0" marR="0" lvl="0" indent="0" algn="l" defTabSz="914400" rtl="0" eaLnBrk="1" fontAlgn="auto" latinLnBrk="0" hangingPunct="1">
              <a:lnSpc>
                <a:spcPts val="1650"/>
              </a:lnSpc>
              <a:spcBef>
                <a:spcPts val="750"/>
              </a:spcBef>
              <a:spcAft>
                <a:spcPts val="600"/>
              </a:spcAft>
              <a:buClrTx/>
              <a:buSzTx/>
              <a:buFont typeface="+mj-lt"/>
              <a:buNone/>
              <a:tabLst/>
              <a:defRPr/>
            </a:pPr>
            <a:r>
              <a:rPr lang="en-GB" dirty="0"/>
              <a:t>It is important to note that it is the complex interactions and inter-dependencies between these system elements that combine to create both wanted and unwanted outcomes related to overall work system performance and human wellbeing, outlined on the right side of the diagram. The framework acknowledges that work systems and processes are dynamic and constantly adapt (illustrated by the arrows as feedback loops) and, critically, that from related work system (sometimes unpredictable) interactions, both wanted and unwanted outcomes emerge. Integrated within, and aligned with all aspects of the SEIPS framework, is Donabedian’s well established conceptual model that provides a structure-process-outcomes (SPO) framework for understanding, examining, and evaluating the quality of healthcare delivery [</a:t>
            </a:r>
            <a:endParaRPr kumimoji="0" lang="en-GB" sz="1200" b="0" i="0" u="none" strike="noStrike" kern="1200" cap="none" spc="0" normalizeH="0" baseline="0" noProof="0" dirty="0">
              <a:ln>
                <a:noFill/>
              </a:ln>
              <a:solidFill>
                <a:srgbClr val="001D35"/>
              </a:solidFill>
              <a:effectLst/>
              <a:uLnTx/>
              <a:uFillTx/>
              <a:latin typeface="Google Sans"/>
              <a:ea typeface="+mn-ea"/>
              <a:cs typeface="+mn-cs"/>
            </a:endParaRPr>
          </a:p>
          <a:p>
            <a:pPr marL="0" marR="0" lvl="0" indent="0" algn="l" defTabSz="914400" rtl="0" eaLnBrk="1" fontAlgn="auto" latinLnBrk="0" hangingPunct="1">
              <a:lnSpc>
                <a:spcPts val="1650"/>
              </a:lnSpc>
              <a:spcBef>
                <a:spcPts val="750"/>
              </a:spcBef>
              <a:spcAft>
                <a:spcPts val="600"/>
              </a:spcAft>
              <a:buClrTx/>
              <a:buSzTx/>
              <a:buFont typeface="+mj-lt"/>
              <a:buNone/>
              <a:tabLst/>
              <a:defRPr/>
            </a:pPr>
            <a:endParaRPr kumimoji="0" lang="en-GB" sz="1200" b="0" i="0" u="none" strike="noStrike" kern="1200" cap="none" spc="0" normalizeH="0" baseline="0" noProof="0" dirty="0">
              <a:ln>
                <a:noFill/>
              </a:ln>
              <a:solidFill>
                <a:srgbClr val="001D35"/>
              </a:solidFill>
              <a:effectLst/>
              <a:uLnTx/>
              <a:uFillTx/>
              <a:latin typeface="Google Sans"/>
              <a:ea typeface="+mn-ea"/>
              <a:cs typeface="+mn-cs"/>
            </a:endParaRPr>
          </a:p>
          <a:p>
            <a:pPr marL="0" marR="0" lvl="0" indent="0" algn="l" defTabSz="914400" rtl="0" eaLnBrk="1" fontAlgn="auto" latinLnBrk="0" hangingPunct="1">
              <a:lnSpc>
                <a:spcPts val="1650"/>
              </a:lnSpc>
              <a:spcBef>
                <a:spcPts val="750"/>
              </a:spcBef>
              <a:spcAft>
                <a:spcPts val="600"/>
              </a:spcAft>
              <a:buClrTx/>
              <a:buSzTx/>
              <a:buFont typeface="+mj-lt"/>
              <a:buNone/>
              <a:tabLst/>
              <a:defRPr/>
            </a:pPr>
            <a:r>
              <a:rPr kumimoji="0" lang="en-GB" sz="1200" b="0" i="0" u="none" strike="noStrike" kern="1200" cap="none" spc="0" normalizeH="0" baseline="0" noProof="0" dirty="0">
                <a:ln>
                  <a:noFill/>
                </a:ln>
                <a:solidFill>
                  <a:srgbClr val="001D35"/>
                </a:solidFill>
                <a:effectLst/>
                <a:uLnTx/>
                <a:uFillTx/>
                <a:latin typeface="Google Sans"/>
                <a:ea typeface="+mn-ea"/>
                <a:cs typeface="+mn-cs"/>
              </a:rPr>
              <a:t>For information, SEIPS is incorporated into patient safety incident investigation practices in England and for reflecting on and analysing events in Mortality and Morbidity/Learning from Events meetings in Scotland</a:t>
            </a:r>
          </a:p>
          <a:p>
            <a:pPr marL="0" marR="0" lvl="0" indent="0" algn="l" defTabSz="914400" rtl="0" eaLnBrk="1" fontAlgn="auto" latinLnBrk="0" hangingPunct="1">
              <a:lnSpc>
                <a:spcPts val="1650"/>
              </a:lnSpc>
              <a:spcBef>
                <a:spcPts val="750"/>
              </a:spcBef>
              <a:spcAft>
                <a:spcPts val="600"/>
              </a:spcAft>
              <a:buClrTx/>
              <a:buSzTx/>
              <a:buFont typeface="+mj-lt"/>
              <a:buNone/>
              <a:tabLst/>
              <a:defRPr/>
            </a:pPr>
            <a:endParaRPr kumimoji="0" lang="en-GB" sz="1200" b="0" i="0" u="none" strike="noStrike" kern="1200" cap="none" spc="0" normalizeH="0" baseline="0" noProof="0" dirty="0">
              <a:ln>
                <a:noFill/>
              </a:ln>
              <a:solidFill>
                <a:srgbClr val="001D35"/>
              </a:solidFill>
              <a:effectLst/>
              <a:uLnTx/>
              <a:uFillTx/>
              <a:latin typeface="Google Sans"/>
              <a:ea typeface="+mn-ea"/>
              <a:cs typeface="+mn-cs"/>
            </a:endParaRPr>
          </a:p>
          <a:p>
            <a:pPr marL="0" marR="0" lvl="0" indent="0" algn="l" defTabSz="914400" rtl="0" eaLnBrk="1" fontAlgn="auto" latinLnBrk="0" hangingPunct="1">
              <a:lnSpc>
                <a:spcPts val="1650"/>
              </a:lnSpc>
              <a:spcBef>
                <a:spcPts val="750"/>
              </a:spcBef>
              <a:spcAft>
                <a:spcPts val="600"/>
              </a:spcAft>
              <a:buClrTx/>
              <a:buSzTx/>
              <a:buFont typeface="+mj-lt"/>
              <a:buNone/>
              <a:tabLst/>
              <a:defRPr/>
            </a:pPr>
            <a:endParaRPr kumimoji="0" lang="en-GB" sz="1200" b="0" i="0" u="none" strike="noStrike" kern="1200" cap="none" spc="0" normalizeH="0" baseline="0" noProof="0" dirty="0">
              <a:ln>
                <a:noFill/>
              </a:ln>
              <a:solidFill>
                <a:srgbClr val="001D35"/>
              </a:solidFill>
              <a:effectLst/>
              <a:uLnTx/>
              <a:uFillTx/>
              <a:latin typeface="Google Sans"/>
              <a:ea typeface="+mn-ea"/>
              <a:cs typeface="+mn-cs"/>
            </a:endParaRPr>
          </a:p>
          <a:p>
            <a:pPr marL="0" marR="0" lvl="0" indent="0" algn="l" defTabSz="914400" rtl="0" eaLnBrk="1" fontAlgn="auto" latinLnBrk="0" hangingPunct="1">
              <a:lnSpc>
                <a:spcPts val="1650"/>
              </a:lnSpc>
              <a:spcBef>
                <a:spcPts val="750"/>
              </a:spcBef>
              <a:spcAft>
                <a:spcPts val="600"/>
              </a:spcAft>
              <a:buClrTx/>
              <a:buSzTx/>
              <a:buFont typeface="+mj-lt"/>
              <a:buNone/>
              <a:tabLst/>
              <a:defRPr/>
            </a:pPr>
            <a:r>
              <a:rPr kumimoji="0" lang="en-GB" sz="1200" b="1" i="0" u="none" strike="noStrike" kern="1200" cap="none" spc="0" normalizeH="0" baseline="0" noProof="0" dirty="0">
                <a:ln>
                  <a:noFill/>
                </a:ln>
                <a:solidFill>
                  <a:srgbClr val="001D35"/>
                </a:solidFill>
                <a:effectLst/>
                <a:uLnTx/>
                <a:uFillTx/>
                <a:latin typeface="Google Sans"/>
                <a:ea typeface="+mn-ea"/>
                <a:cs typeface="+mn-cs"/>
              </a:rPr>
              <a:t>Discussion Question:</a:t>
            </a:r>
            <a:r>
              <a:rPr kumimoji="0" lang="en-GB" sz="1200" b="0" i="0" u="none" strike="noStrike" kern="1200" cap="none" spc="0" normalizeH="0" baseline="0" noProof="0" dirty="0">
                <a:ln>
                  <a:noFill/>
                </a:ln>
                <a:solidFill>
                  <a:srgbClr val="001D35"/>
                </a:solidFill>
                <a:effectLst/>
                <a:uLnTx/>
                <a:uFillTx/>
                <a:latin typeface="Google Sans"/>
                <a:ea typeface="+mn-ea"/>
                <a:cs typeface="+mn-cs"/>
              </a:rPr>
              <a:t> Ask Learners if they’re aware of the is framework or have any experience of it?</a:t>
            </a:r>
          </a:p>
          <a:p>
            <a:pPr marL="0" marR="0" lvl="0" indent="0" algn="l" defTabSz="914400" rtl="0" eaLnBrk="1" fontAlgn="auto" latinLnBrk="0" hangingPunct="1">
              <a:lnSpc>
                <a:spcPts val="1650"/>
              </a:lnSpc>
              <a:spcBef>
                <a:spcPts val="750"/>
              </a:spcBef>
              <a:spcAft>
                <a:spcPts val="600"/>
              </a:spcAft>
              <a:buClrTx/>
              <a:buSzTx/>
              <a:buFont typeface="+mj-lt"/>
              <a:buNone/>
              <a:tabLst/>
              <a:defRPr/>
            </a:pPr>
            <a:endParaRPr kumimoji="0" lang="en-GB" sz="1200" b="1" i="0" u="none" strike="noStrike" kern="1200" cap="none" spc="0" normalizeH="0" baseline="0" noProof="0" dirty="0">
              <a:ln>
                <a:noFill/>
              </a:ln>
              <a:solidFill>
                <a:srgbClr val="001D35"/>
              </a:solidFill>
              <a:effectLst/>
              <a:uLnTx/>
              <a:uFillTx/>
              <a:latin typeface="Google Sans"/>
              <a:ea typeface="+mn-ea"/>
              <a:cs typeface="+mn-cs"/>
            </a:endParaRPr>
          </a:p>
          <a:p>
            <a:pPr marL="0" marR="0" lvl="0" indent="0" algn="l" defTabSz="914400" rtl="0" eaLnBrk="1" fontAlgn="auto" latinLnBrk="0" hangingPunct="1">
              <a:lnSpc>
                <a:spcPts val="1650"/>
              </a:lnSpc>
              <a:spcBef>
                <a:spcPts val="750"/>
              </a:spcBef>
              <a:spcAft>
                <a:spcPts val="600"/>
              </a:spcAft>
              <a:buClrTx/>
              <a:buSzTx/>
              <a:buFont typeface="+mj-lt"/>
              <a:buNone/>
              <a:tabLst/>
              <a:defRPr/>
            </a:pPr>
            <a:r>
              <a:rPr kumimoji="0" lang="en-GB" sz="1200" b="1" i="0" u="none" strike="noStrike" kern="1200" cap="none" spc="0" normalizeH="0" baseline="0" noProof="0" dirty="0">
                <a:ln>
                  <a:noFill/>
                </a:ln>
                <a:solidFill>
                  <a:srgbClr val="001D35"/>
                </a:solidFill>
                <a:effectLst/>
                <a:uLnTx/>
                <a:uFillTx/>
                <a:latin typeface="Google Sans"/>
                <a:ea typeface="+mn-ea"/>
                <a:cs typeface="+mn-cs"/>
              </a:rPr>
              <a:t>Activity:</a:t>
            </a:r>
            <a:r>
              <a:rPr kumimoji="0" lang="en-GB" sz="1200" b="0" i="0" u="none" strike="noStrike" kern="1200" cap="none" spc="0" normalizeH="0" baseline="0" noProof="0" dirty="0">
                <a:ln>
                  <a:noFill/>
                </a:ln>
                <a:solidFill>
                  <a:srgbClr val="001D35"/>
                </a:solidFill>
                <a:effectLst/>
                <a:uLnTx/>
                <a:uFillTx/>
                <a:latin typeface="Google Sans"/>
                <a:ea typeface="+mn-ea"/>
                <a:cs typeface="+mn-cs"/>
              </a:rPr>
              <a:t> </a:t>
            </a:r>
          </a:p>
          <a:p>
            <a:pPr marL="0" marR="0" lvl="0" indent="0" algn="l" defTabSz="914400" rtl="0" eaLnBrk="1" fontAlgn="auto" latinLnBrk="0" hangingPunct="1">
              <a:lnSpc>
                <a:spcPts val="1650"/>
              </a:lnSpc>
              <a:spcBef>
                <a:spcPts val="750"/>
              </a:spcBef>
              <a:spcAft>
                <a:spcPts val="600"/>
              </a:spcAft>
              <a:buClrTx/>
              <a:buSzTx/>
              <a:buFont typeface="+mj-lt"/>
              <a:buNone/>
              <a:tabLst/>
              <a:defRPr/>
            </a:pPr>
            <a:endParaRPr kumimoji="0" lang="en-GB" sz="1200" b="1" i="0" u="none" strike="noStrike" kern="1200" cap="none" spc="0" normalizeH="0" baseline="0" noProof="0" dirty="0">
              <a:ln>
                <a:noFill/>
              </a:ln>
              <a:solidFill>
                <a:srgbClr val="001D35"/>
              </a:solidFill>
              <a:effectLst/>
              <a:uLnTx/>
              <a:uFillTx/>
              <a:latin typeface="Google Sans"/>
              <a:ea typeface="+mn-ea"/>
              <a:cs typeface="+mn-cs"/>
            </a:endParaRPr>
          </a:p>
          <a:p>
            <a:pPr marL="0" marR="0" lvl="0" indent="0" algn="l" defTabSz="914400" rtl="0" eaLnBrk="1" fontAlgn="auto" latinLnBrk="0" hangingPunct="1">
              <a:lnSpc>
                <a:spcPts val="1650"/>
              </a:lnSpc>
              <a:spcBef>
                <a:spcPts val="750"/>
              </a:spcBef>
              <a:spcAft>
                <a:spcPts val="600"/>
              </a:spcAft>
              <a:buClrTx/>
              <a:buSzTx/>
              <a:buFont typeface="+mj-lt"/>
              <a:buNone/>
              <a:tabLst/>
              <a:defRPr/>
            </a:pPr>
            <a:r>
              <a:rPr kumimoji="0" lang="en-GB" sz="1200" b="1" i="0" u="none" strike="noStrike" kern="1200" cap="none" spc="0" normalizeH="0" baseline="0" noProof="0" dirty="0">
                <a:ln>
                  <a:noFill/>
                </a:ln>
                <a:solidFill>
                  <a:srgbClr val="001D35"/>
                </a:solidFill>
                <a:effectLst/>
                <a:uLnTx/>
                <a:uFillTx/>
                <a:latin typeface="Google Sans"/>
                <a:ea typeface="+mn-ea"/>
                <a:cs typeface="+mn-cs"/>
              </a:rPr>
              <a:t>Time:</a:t>
            </a:r>
            <a:r>
              <a:rPr kumimoji="0" lang="en-GB" sz="1200" b="0" i="0" u="none" strike="noStrike" kern="1200" cap="none" spc="0" normalizeH="0" baseline="0" noProof="0" dirty="0">
                <a:ln>
                  <a:noFill/>
                </a:ln>
                <a:solidFill>
                  <a:srgbClr val="001D35"/>
                </a:solidFill>
                <a:effectLst/>
                <a:uLnTx/>
                <a:uFillTx/>
                <a:latin typeface="Google Sans"/>
                <a:ea typeface="+mn-ea"/>
                <a:cs typeface="+mn-cs"/>
              </a:rPr>
              <a:t> </a:t>
            </a:r>
          </a:p>
          <a:p>
            <a:pPr marL="0" marR="0" lvl="0" indent="0" algn="l" defTabSz="914400" rtl="0" eaLnBrk="1" fontAlgn="auto" latinLnBrk="0" hangingPunct="1">
              <a:lnSpc>
                <a:spcPts val="1650"/>
              </a:lnSpc>
              <a:spcBef>
                <a:spcPts val="750"/>
              </a:spcBef>
              <a:spcAft>
                <a:spcPts val="600"/>
              </a:spcAft>
              <a:buClrTx/>
              <a:buSzTx/>
              <a:buFont typeface="+mj-lt"/>
              <a:buNone/>
              <a:tabLst/>
              <a:defRPr/>
            </a:pPr>
            <a:r>
              <a:rPr kumimoji="0" lang="en-GB" sz="1200" b="0" i="0" u="none" strike="noStrike" kern="1200" cap="none" spc="0" normalizeH="0" baseline="0" noProof="0" dirty="0">
                <a:ln>
                  <a:noFill/>
                </a:ln>
                <a:solidFill>
                  <a:srgbClr val="001D35"/>
                </a:solidFill>
                <a:effectLst/>
                <a:uLnTx/>
                <a:uFillTx/>
                <a:latin typeface="Google Sans"/>
                <a:ea typeface="+mn-ea"/>
                <a:cs typeface="+mn-cs"/>
              </a:rPr>
              <a:t>Approx 10 minutes</a:t>
            </a:r>
          </a:p>
          <a:p>
            <a:pPr marL="0" marR="0" lvl="0" indent="0" algn="l" defTabSz="914400" rtl="0" eaLnBrk="1" fontAlgn="auto" latinLnBrk="0" hangingPunct="1">
              <a:lnSpc>
                <a:spcPts val="1650"/>
              </a:lnSpc>
              <a:spcBef>
                <a:spcPts val="750"/>
              </a:spcBef>
              <a:spcAft>
                <a:spcPts val="1500"/>
              </a:spcAft>
              <a:buClrTx/>
              <a:buSzTx/>
              <a:buFont typeface="+mj-lt"/>
              <a:buNone/>
              <a:tabLst/>
              <a:defRPr/>
            </a:pPr>
            <a:endParaRPr kumimoji="0" lang="en-GB" sz="1200" b="1" i="0" u="none" strike="noStrike" kern="1200" cap="none" spc="0" normalizeH="0" baseline="0" noProof="0" dirty="0">
              <a:ln>
                <a:noFill/>
              </a:ln>
              <a:solidFill>
                <a:srgbClr val="001D35"/>
              </a:solidFill>
              <a:effectLst/>
              <a:uLnTx/>
              <a:uFillTx/>
              <a:latin typeface="Google Sans"/>
              <a:ea typeface="+mn-ea"/>
              <a:cs typeface="+mn-cs"/>
            </a:endParaRPr>
          </a:p>
          <a:p>
            <a:pPr marL="0" marR="0" lvl="0" indent="0" algn="l" defTabSz="914400" rtl="0" eaLnBrk="1" fontAlgn="auto" latinLnBrk="0" hangingPunct="1">
              <a:lnSpc>
                <a:spcPts val="1650"/>
              </a:lnSpc>
              <a:spcBef>
                <a:spcPts val="750"/>
              </a:spcBef>
              <a:spcAft>
                <a:spcPts val="1500"/>
              </a:spcAft>
              <a:buClrTx/>
              <a:buSzTx/>
              <a:buFont typeface="+mj-lt"/>
              <a:buNone/>
              <a:tabLst/>
              <a:defRPr/>
            </a:pPr>
            <a:r>
              <a:rPr kumimoji="0" lang="en-GB" sz="1200" b="1" i="0" u="none" strike="noStrike" kern="1200" cap="none" spc="0" normalizeH="0" baseline="0" noProof="0" dirty="0">
                <a:ln>
                  <a:noFill/>
                </a:ln>
                <a:solidFill>
                  <a:srgbClr val="001D35"/>
                </a:solidFill>
                <a:effectLst/>
                <a:uLnTx/>
                <a:uFillTx/>
                <a:latin typeface="Google Sans"/>
                <a:ea typeface="+mn-ea"/>
                <a:cs typeface="+mn-cs"/>
              </a:rPr>
              <a:t>Visual Cue:</a:t>
            </a:r>
            <a:r>
              <a:rPr kumimoji="0" lang="en-GB" sz="1200" b="0" i="0" u="none" strike="noStrike" kern="1200" cap="none" spc="0" normalizeH="0" baseline="0" noProof="0" dirty="0">
                <a:ln>
                  <a:noFill/>
                </a:ln>
                <a:solidFill>
                  <a:srgbClr val="001D35"/>
                </a:solidFill>
                <a:effectLst/>
                <a:uLnTx/>
                <a:uFillTx/>
                <a:latin typeface="Google Sans"/>
                <a:ea typeface="+mn-ea"/>
                <a:cs typeface="+mn-cs"/>
              </a:rPr>
              <a:t> Highlight the </a:t>
            </a:r>
            <a:r>
              <a:rPr kumimoji="0" lang="en-GB" sz="1200" b="1" i="1" u="none" strike="noStrike" kern="1200" cap="none" spc="0" normalizeH="0" baseline="0" noProof="0" dirty="0">
                <a:ln>
                  <a:noFill/>
                </a:ln>
                <a:solidFill>
                  <a:srgbClr val="001D35"/>
                </a:solidFill>
                <a:effectLst/>
                <a:uLnTx/>
                <a:uFillTx/>
                <a:latin typeface="Google Sans"/>
                <a:ea typeface="+mn-ea"/>
                <a:cs typeface="+mn-cs"/>
              </a:rPr>
              <a:t>complex interactions</a:t>
            </a:r>
            <a:r>
              <a:rPr kumimoji="0" lang="en-GB" sz="1200" b="1" i="0" u="none" strike="noStrike" kern="1200" cap="none" spc="0" normalizeH="0" baseline="0" noProof="0" dirty="0">
                <a:ln>
                  <a:noFill/>
                </a:ln>
                <a:solidFill>
                  <a:srgbClr val="001D35"/>
                </a:solidFill>
                <a:effectLst/>
                <a:uLnTx/>
                <a:uFillTx/>
                <a:latin typeface="Google Sans"/>
                <a:ea typeface="+mn-ea"/>
                <a:cs typeface="+mn-cs"/>
              </a:rPr>
              <a:t> </a:t>
            </a:r>
            <a:r>
              <a:rPr kumimoji="0" lang="en-GB" sz="1200" b="0" i="0" u="none" strike="noStrike" kern="1200" cap="none" spc="0" normalizeH="0" baseline="0" noProof="0" dirty="0">
                <a:ln>
                  <a:noFill/>
                </a:ln>
                <a:solidFill>
                  <a:srgbClr val="001D35"/>
                </a:solidFill>
                <a:effectLst/>
                <a:uLnTx/>
                <a:uFillTx/>
                <a:latin typeface="Google Sans"/>
                <a:ea typeface="+mn-ea"/>
                <a:cs typeface="+mn-cs"/>
              </a:rPr>
              <a:t>between the different work system elements and how these influence outcomes (wanted and unwanted) on the right side of the image – this illustrates the concept of ‘emergence’ – this is a known attribute of a high complex work system like much of healthcare.  Outcomes (e.g. workforce wellbeing, patient safety and so on) emerge out of these interactions some of which may not be predicted or on a specific day were not an issue but on another day interacted slightly differently to contribute to an unwanted outcome</a:t>
            </a:r>
          </a:p>
          <a:p>
            <a:endParaRPr lang="en-GB" dirty="0"/>
          </a:p>
        </p:txBody>
      </p:sp>
      <p:sp>
        <p:nvSpPr>
          <p:cNvPr id="4" name="Slide Number Placeholder 3"/>
          <p:cNvSpPr>
            <a:spLocks noGrp="1"/>
          </p:cNvSpPr>
          <p:nvPr>
            <p:ph type="sldNum" sz="quarter" idx="5"/>
          </p:nvPr>
        </p:nvSpPr>
        <p:spPr/>
        <p:txBody>
          <a:bodyPr/>
          <a:lstStyle/>
          <a:p>
            <a:fld id="{510478C3-54ED-4A65-9D9C-EF0EBCCE5419}" type="slidenum">
              <a:rPr lang="en-GB" smtClean="0"/>
              <a:t>5</a:t>
            </a:fld>
            <a:endParaRPr lang="en-GB"/>
          </a:p>
        </p:txBody>
      </p:sp>
    </p:spTree>
    <p:extLst>
      <p:ext uri="{BB962C8B-B14F-4D97-AF65-F5344CB8AC3E}">
        <p14:creationId xmlns:p14="http://schemas.microsoft.com/office/powerpoint/2010/main" val="821445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1650"/>
              </a:lnSpc>
              <a:spcBef>
                <a:spcPts val="750"/>
              </a:spcBef>
              <a:spcAft>
                <a:spcPts val="600"/>
              </a:spcAft>
              <a:buClrTx/>
              <a:buSzTx/>
              <a:buFont typeface="+mj-lt"/>
              <a:buNone/>
              <a:tabLst/>
              <a:defRPr/>
            </a:pPr>
            <a:r>
              <a:rPr kumimoji="0" lang="en-GB" sz="1200" b="1" i="0" u="none" strike="noStrike" kern="1200" cap="none" spc="0" normalizeH="0" baseline="0" noProof="0" dirty="0">
                <a:ln>
                  <a:noFill/>
                </a:ln>
                <a:solidFill>
                  <a:srgbClr val="001D35"/>
                </a:solidFill>
                <a:effectLst/>
                <a:uLnTx/>
                <a:uFillTx/>
                <a:latin typeface="Google Sans"/>
                <a:ea typeface="+mn-ea"/>
                <a:cs typeface="+mn-cs"/>
              </a:rPr>
              <a:t>Talking Points:</a:t>
            </a:r>
            <a:r>
              <a:rPr kumimoji="0" lang="en-GB" sz="1200" b="0" i="0" u="none" strike="noStrike" kern="1200" cap="none" spc="0" normalizeH="0" baseline="0" noProof="0" dirty="0">
                <a:ln>
                  <a:noFill/>
                </a:ln>
                <a:solidFill>
                  <a:srgbClr val="001D35"/>
                </a:solidFill>
                <a:effectLst/>
                <a:uLnTx/>
                <a:uFillTx/>
                <a:latin typeface="Google Sans"/>
                <a:ea typeface="+mn-ea"/>
                <a:cs typeface="+mn-cs"/>
              </a:rPr>
              <a:t> This is THE Mothership slide – everything comes back to these three distinguishing features of HFE that uniquely set it apart from other disciplines and approaches.  Realistically, if a HFE project/study does not take a systems approach AND has a design intext AND focuses on improving BOTH performance and wellbeing then technically it is not HFE (even if it is very good) – unfortunately, much of what is published about HFE in healthcare fails to adhere to these distinguishing features.  For Learners, being aware of these (especially the Twin Aims of HFE) and thinking about them in any aspect of their work (whether reflecting on events or designing new approaches) will add value to these activities.</a:t>
            </a:r>
          </a:p>
          <a:p>
            <a:pPr marL="0" marR="0" lvl="0" indent="0" algn="l" defTabSz="914400" rtl="0" eaLnBrk="1" fontAlgn="auto" latinLnBrk="0" hangingPunct="1">
              <a:lnSpc>
                <a:spcPts val="1650"/>
              </a:lnSpc>
              <a:spcBef>
                <a:spcPts val="750"/>
              </a:spcBef>
              <a:spcAft>
                <a:spcPts val="600"/>
              </a:spcAft>
              <a:buClrTx/>
              <a:buSzTx/>
              <a:buFont typeface="+mj-lt"/>
              <a:buNone/>
              <a:tabLst/>
              <a:defRPr/>
            </a:pPr>
            <a:endParaRPr kumimoji="0" lang="en-GB" sz="1200" b="0" i="0" u="none" strike="noStrike" kern="1200" cap="none" spc="0" normalizeH="0" baseline="0" noProof="0" dirty="0">
              <a:ln>
                <a:noFill/>
              </a:ln>
              <a:solidFill>
                <a:srgbClr val="001D35"/>
              </a:solidFill>
              <a:effectLst/>
              <a:uLnTx/>
              <a:uFillTx/>
              <a:latin typeface="Google Sans"/>
              <a:ea typeface="+mn-ea"/>
              <a:cs typeface="+mn-cs"/>
            </a:endParaRPr>
          </a:p>
          <a:p>
            <a:pPr marL="0" marR="0" lvl="0" indent="0" algn="l" defTabSz="914400" rtl="0" eaLnBrk="1" fontAlgn="auto" latinLnBrk="0" hangingPunct="1">
              <a:lnSpc>
                <a:spcPts val="1650"/>
              </a:lnSpc>
              <a:spcBef>
                <a:spcPts val="750"/>
              </a:spcBef>
              <a:spcAft>
                <a:spcPts val="600"/>
              </a:spcAft>
              <a:buClrTx/>
              <a:buSzTx/>
              <a:buFont typeface="+mj-lt"/>
              <a:buNone/>
              <a:tabLst/>
              <a:defRPr/>
            </a:pPr>
            <a:r>
              <a:rPr kumimoji="0" lang="en-GB" sz="1200" b="0" i="0" u="none" strike="noStrike" kern="1200" cap="none" spc="0" normalizeH="0" baseline="0" noProof="0" dirty="0">
                <a:ln>
                  <a:noFill/>
                </a:ln>
                <a:solidFill>
                  <a:srgbClr val="001D35"/>
                </a:solidFill>
                <a:effectLst/>
                <a:uLnTx/>
                <a:uFillTx/>
                <a:latin typeface="Google Sans"/>
                <a:ea typeface="+mn-ea"/>
                <a:cs typeface="+mn-cs"/>
              </a:rPr>
              <a:t>We will unpack each in more detail in the coming slides</a:t>
            </a:r>
          </a:p>
          <a:p>
            <a:pPr marL="0" marR="0" lvl="0" indent="0" algn="l" defTabSz="914400" rtl="0" eaLnBrk="1" fontAlgn="auto" latinLnBrk="0" hangingPunct="1">
              <a:lnSpc>
                <a:spcPts val="1650"/>
              </a:lnSpc>
              <a:spcBef>
                <a:spcPts val="750"/>
              </a:spcBef>
              <a:spcAft>
                <a:spcPts val="600"/>
              </a:spcAft>
              <a:buClrTx/>
              <a:buSzTx/>
              <a:buFont typeface="+mj-lt"/>
              <a:buNone/>
              <a:tabLst/>
              <a:defRPr/>
            </a:pPr>
            <a:endParaRPr kumimoji="0" lang="en-GB" sz="1200" b="0" i="0" u="none" strike="noStrike" kern="1200" cap="none" spc="0" normalizeH="0" baseline="0" noProof="0" dirty="0">
              <a:ln>
                <a:noFill/>
              </a:ln>
              <a:solidFill>
                <a:srgbClr val="001D35"/>
              </a:solidFill>
              <a:effectLst/>
              <a:uLnTx/>
              <a:uFillTx/>
              <a:latin typeface="Google Sans"/>
              <a:ea typeface="+mn-ea"/>
              <a:cs typeface="+mn-cs"/>
            </a:endParaRPr>
          </a:p>
          <a:p>
            <a:pPr marL="0" marR="0" lvl="0" indent="0" algn="l" defTabSz="914400" rtl="0" eaLnBrk="1" fontAlgn="auto" latinLnBrk="0" hangingPunct="1">
              <a:lnSpc>
                <a:spcPts val="1650"/>
              </a:lnSpc>
              <a:spcBef>
                <a:spcPts val="750"/>
              </a:spcBef>
              <a:spcAft>
                <a:spcPts val="600"/>
              </a:spcAft>
              <a:buClrTx/>
              <a:buSzTx/>
              <a:buFont typeface="+mj-lt"/>
              <a:buNone/>
              <a:tabLst/>
              <a:defRPr/>
            </a:pPr>
            <a:r>
              <a:rPr kumimoji="0" lang="en-GB" sz="1200" b="1" i="0" u="none" strike="noStrike" kern="1200" cap="none" spc="0" normalizeH="0" baseline="0" noProof="0" dirty="0">
                <a:ln>
                  <a:noFill/>
                </a:ln>
                <a:solidFill>
                  <a:srgbClr val="001D35"/>
                </a:solidFill>
                <a:effectLst/>
                <a:uLnTx/>
                <a:uFillTx/>
                <a:latin typeface="Google Sans"/>
                <a:ea typeface="+mn-ea"/>
                <a:cs typeface="+mn-cs"/>
              </a:rPr>
              <a:t>Discussion Question:</a:t>
            </a:r>
            <a:r>
              <a:rPr kumimoji="0" lang="en-GB" sz="1200" b="0" i="0" u="none" strike="noStrike" kern="1200" cap="none" spc="0" normalizeH="0" baseline="0" noProof="0" dirty="0">
                <a:ln>
                  <a:noFill/>
                </a:ln>
                <a:solidFill>
                  <a:srgbClr val="001D35"/>
                </a:solidFill>
                <a:effectLst/>
                <a:uLnTx/>
                <a:uFillTx/>
                <a:latin typeface="Google Sans"/>
                <a:ea typeface="+mn-ea"/>
                <a:cs typeface="+mn-cs"/>
              </a:rPr>
              <a:t> Optional – Ask Learners what they understand by a ‘systems approach’?</a:t>
            </a:r>
          </a:p>
          <a:p>
            <a:pPr marL="0" marR="0" lvl="0" indent="0" algn="l" defTabSz="914400" rtl="0" eaLnBrk="1" fontAlgn="auto" latinLnBrk="0" hangingPunct="1">
              <a:lnSpc>
                <a:spcPts val="1650"/>
              </a:lnSpc>
              <a:spcBef>
                <a:spcPts val="750"/>
              </a:spcBef>
              <a:spcAft>
                <a:spcPts val="600"/>
              </a:spcAft>
              <a:buClrTx/>
              <a:buSzTx/>
              <a:buFont typeface="+mj-lt"/>
              <a:buNone/>
              <a:tabLst/>
              <a:defRPr/>
            </a:pPr>
            <a:endParaRPr kumimoji="0" lang="en-GB" sz="1200" b="1" i="0" u="none" strike="noStrike" kern="1200" cap="none" spc="0" normalizeH="0" baseline="0" noProof="0" dirty="0">
              <a:ln>
                <a:noFill/>
              </a:ln>
              <a:solidFill>
                <a:srgbClr val="001D35"/>
              </a:solidFill>
              <a:effectLst/>
              <a:uLnTx/>
              <a:uFillTx/>
              <a:latin typeface="Google Sans"/>
              <a:ea typeface="+mn-ea"/>
              <a:cs typeface="+mn-cs"/>
            </a:endParaRPr>
          </a:p>
          <a:p>
            <a:pPr marL="0" marR="0" lvl="0" indent="0" algn="l" defTabSz="914400" rtl="0" eaLnBrk="1" fontAlgn="auto" latinLnBrk="0" hangingPunct="1">
              <a:lnSpc>
                <a:spcPts val="1650"/>
              </a:lnSpc>
              <a:spcBef>
                <a:spcPts val="750"/>
              </a:spcBef>
              <a:spcAft>
                <a:spcPts val="600"/>
              </a:spcAft>
              <a:buClrTx/>
              <a:buSzTx/>
              <a:buFont typeface="+mj-lt"/>
              <a:buNone/>
              <a:tabLst/>
              <a:defRPr/>
            </a:pPr>
            <a:r>
              <a:rPr kumimoji="0" lang="en-GB" sz="1200" b="1" i="0" u="none" strike="noStrike" kern="1200" cap="none" spc="0" normalizeH="0" baseline="0" noProof="0" dirty="0">
                <a:ln>
                  <a:noFill/>
                </a:ln>
                <a:solidFill>
                  <a:srgbClr val="001D35"/>
                </a:solidFill>
                <a:effectLst/>
                <a:uLnTx/>
                <a:uFillTx/>
                <a:latin typeface="Google Sans"/>
                <a:ea typeface="+mn-ea"/>
                <a:cs typeface="+mn-cs"/>
              </a:rPr>
              <a:t>Activity:</a:t>
            </a:r>
            <a:r>
              <a:rPr kumimoji="0" lang="en-GB" sz="1200" b="0" i="0" u="none" strike="noStrike" kern="1200" cap="none" spc="0" normalizeH="0" baseline="0" noProof="0" dirty="0">
                <a:ln>
                  <a:noFill/>
                </a:ln>
                <a:solidFill>
                  <a:srgbClr val="001D35"/>
                </a:solidFill>
                <a:effectLst/>
                <a:uLnTx/>
                <a:uFillTx/>
                <a:latin typeface="Google Sans"/>
                <a:ea typeface="+mn-ea"/>
                <a:cs typeface="+mn-cs"/>
              </a:rPr>
              <a:t> </a:t>
            </a:r>
          </a:p>
          <a:p>
            <a:pPr marL="0" marR="0" lvl="0" indent="0" algn="l" defTabSz="914400" rtl="0" eaLnBrk="1" fontAlgn="auto" latinLnBrk="0" hangingPunct="1">
              <a:lnSpc>
                <a:spcPts val="1650"/>
              </a:lnSpc>
              <a:spcBef>
                <a:spcPts val="750"/>
              </a:spcBef>
              <a:spcAft>
                <a:spcPts val="600"/>
              </a:spcAft>
              <a:buClrTx/>
              <a:buSzTx/>
              <a:buFont typeface="+mj-lt"/>
              <a:buNone/>
              <a:tabLst/>
              <a:defRPr/>
            </a:pPr>
            <a:endParaRPr kumimoji="0" lang="en-GB" sz="1200" b="1" i="0" u="none" strike="noStrike" kern="1200" cap="none" spc="0" normalizeH="0" baseline="0" noProof="0" dirty="0">
              <a:ln>
                <a:noFill/>
              </a:ln>
              <a:solidFill>
                <a:srgbClr val="001D35"/>
              </a:solidFill>
              <a:effectLst/>
              <a:uLnTx/>
              <a:uFillTx/>
              <a:latin typeface="Google Sans"/>
              <a:ea typeface="+mn-ea"/>
              <a:cs typeface="+mn-cs"/>
            </a:endParaRPr>
          </a:p>
          <a:p>
            <a:pPr marL="0" marR="0" lvl="0" indent="0" algn="l" defTabSz="914400" rtl="0" eaLnBrk="1" fontAlgn="auto" latinLnBrk="0" hangingPunct="1">
              <a:lnSpc>
                <a:spcPts val="1650"/>
              </a:lnSpc>
              <a:spcBef>
                <a:spcPts val="750"/>
              </a:spcBef>
              <a:spcAft>
                <a:spcPts val="600"/>
              </a:spcAft>
              <a:buClrTx/>
              <a:buSzTx/>
              <a:buFont typeface="+mj-lt"/>
              <a:buNone/>
              <a:tabLst/>
              <a:defRPr/>
            </a:pPr>
            <a:r>
              <a:rPr kumimoji="0" lang="en-GB" sz="1200" b="1" i="0" u="none" strike="noStrike" kern="1200" cap="none" spc="0" normalizeH="0" baseline="0" noProof="0" dirty="0">
                <a:ln>
                  <a:noFill/>
                </a:ln>
                <a:solidFill>
                  <a:srgbClr val="001D35"/>
                </a:solidFill>
                <a:effectLst/>
                <a:uLnTx/>
                <a:uFillTx/>
                <a:latin typeface="Google Sans"/>
                <a:ea typeface="+mn-ea"/>
                <a:cs typeface="+mn-cs"/>
              </a:rPr>
              <a:t>Time:</a:t>
            </a:r>
            <a:r>
              <a:rPr kumimoji="0" lang="en-GB" sz="1200" b="0" i="0" u="none" strike="noStrike" kern="1200" cap="none" spc="0" normalizeH="0" baseline="0" noProof="0" dirty="0">
                <a:ln>
                  <a:noFill/>
                </a:ln>
                <a:solidFill>
                  <a:srgbClr val="001D35"/>
                </a:solidFill>
                <a:effectLst/>
                <a:uLnTx/>
                <a:uFillTx/>
                <a:latin typeface="Google Sans"/>
                <a:ea typeface="+mn-ea"/>
                <a:cs typeface="+mn-cs"/>
              </a:rPr>
              <a:t> </a:t>
            </a:r>
          </a:p>
          <a:p>
            <a:pPr marL="0" marR="0" lvl="0" indent="0" algn="l" defTabSz="914400" rtl="0" eaLnBrk="1" fontAlgn="auto" latinLnBrk="0" hangingPunct="1">
              <a:lnSpc>
                <a:spcPts val="1650"/>
              </a:lnSpc>
              <a:spcBef>
                <a:spcPts val="750"/>
              </a:spcBef>
              <a:spcAft>
                <a:spcPts val="600"/>
              </a:spcAft>
              <a:buClrTx/>
              <a:buSzTx/>
              <a:buFont typeface="+mj-lt"/>
              <a:buNone/>
              <a:tabLst/>
              <a:defRPr/>
            </a:pPr>
            <a:r>
              <a:rPr kumimoji="0" lang="en-GB" sz="1200" b="0" i="0" u="none" strike="noStrike" kern="1200" cap="none" spc="0" normalizeH="0" baseline="0" noProof="0" dirty="0">
                <a:ln>
                  <a:noFill/>
                </a:ln>
                <a:solidFill>
                  <a:srgbClr val="001D35"/>
                </a:solidFill>
                <a:effectLst/>
                <a:uLnTx/>
                <a:uFillTx/>
                <a:latin typeface="Google Sans"/>
                <a:ea typeface="+mn-ea"/>
                <a:cs typeface="+mn-cs"/>
              </a:rPr>
              <a:t>Approx 5-10 minutes</a:t>
            </a:r>
          </a:p>
          <a:p>
            <a:pPr marL="0" marR="0" lvl="0" indent="0" algn="l" defTabSz="914400" rtl="0" eaLnBrk="1" fontAlgn="auto" latinLnBrk="0" hangingPunct="1">
              <a:lnSpc>
                <a:spcPts val="1650"/>
              </a:lnSpc>
              <a:spcBef>
                <a:spcPts val="750"/>
              </a:spcBef>
              <a:spcAft>
                <a:spcPts val="1500"/>
              </a:spcAft>
              <a:buClrTx/>
              <a:buSzTx/>
              <a:buFont typeface="+mj-lt"/>
              <a:buNone/>
              <a:tabLst/>
              <a:defRPr/>
            </a:pPr>
            <a:endParaRPr kumimoji="0" lang="en-GB" sz="1200" b="1" i="0" u="none" strike="noStrike" kern="1200" cap="none" spc="0" normalizeH="0" baseline="0" noProof="0" dirty="0">
              <a:ln>
                <a:noFill/>
              </a:ln>
              <a:solidFill>
                <a:srgbClr val="001D35"/>
              </a:solidFill>
              <a:effectLst/>
              <a:uLnTx/>
              <a:uFillTx/>
              <a:latin typeface="Google Sans"/>
              <a:ea typeface="+mn-ea"/>
              <a:cs typeface="+mn-cs"/>
            </a:endParaRPr>
          </a:p>
          <a:p>
            <a:pPr marL="0" marR="0" lvl="0" indent="0" algn="l" defTabSz="914400" rtl="0" eaLnBrk="1" fontAlgn="auto" latinLnBrk="0" hangingPunct="1">
              <a:lnSpc>
                <a:spcPts val="1650"/>
              </a:lnSpc>
              <a:spcBef>
                <a:spcPts val="750"/>
              </a:spcBef>
              <a:spcAft>
                <a:spcPts val="1500"/>
              </a:spcAft>
              <a:buClrTx/>
              <a:buSzTx/>
              <a:buFont typeface="+mj-lt"/>
              <a:buNone/>
              <a:tabLst/>
              <a:defRPr/>
            </a:pPr>
            <a:r>
              <a:rPr kumimoji="0" lang="en-GB" sz="1200" b="1" i="0" u="none" strike="noStrike" kern="1200" cap="none" spc="0" normalizeH="0" baseline="0" noProof="0" dirty="0">
                <a:ln>
                  <a:noFill/>
                </a:ln>
                <a:solidFill>
                  <a:srgbClr val="001D35"/>
                </a:solidFill>
                <a:effectLst/>
                <a:uLnTx/>
                <a:uFillTx/>
                <a:latin typeface="Google Sans"/>
                <a:ea typeface="+mn-ea"/>
                <a:cs typeface="+mn-cs"/>
              </a:rPr>
              <a:t>Visual Cue:</a:t>
            </a:r>
            <a:r>
              <a:rPr kumimoji="0" lang="en-GB" sz="1200" b="0" i="0" u="none" strike="noStrike" kern="1200" cap="none" spc="0" normalizeH="0" baseline="0" noProof="0" dirty="0">
                <a:ln>
                  <a:noFill/>
                </a:ln>
                <a:solidFill>
                  <a:srgbClr val="001D35"/>
                </a:solidFill>
                <a:effectLst/>
                <a:uLnTx/>
                <a:uFillTx/>
                <a:latin typeface="Google Sans"/>
                <a:ea typeface="+mn-ea"/>
                <a:cs typeface="+mn-cs"/>
              </a:rPr>
              <a:t> </a:t>
            </a:r>
          </a:p>
          <a:p>
            <a:endParaRPr lang="en-GB" dirty="0"/>
          </a:p>
        </p:txBody>
      </p:sp>
      <p:sp>
        <p:nvSpPr>
          <p:cNvPr id="4" name="Slide Number Placeholder 3"/>
          <p:cNvSpPr>
            <a:spLocks noGrp="1"/>
          </p:cNvSpPr>
          <p:nvPr>
            <p:ph type="sldNum" sz="quarter" idx="5"/>
          </p:nvPr>
        </p:nvSpPr>
        <p:spPr/>
        <p:txBody>
          <a:bodyPr/>
          <a:lstStyle/>
          <a:p>
            <a:fld id="{510478C3-54ED-4A65-9D9C-EF0EBCCE5419}" type="slidenum">
              <a:rPr lang="en-GB" smtClean="0"/>
              <a:t>7</a:t>
            </a:fld>
            <a:endParaRPr lang="en-GB"/>
          </a:p>
        </p:txBody>
      </p:sp>
    </p:spTree>
    <p:extLst>
      <p:ext uri="{BB962C8B-B14F-4D97-AF65-F5344CB8AC3E}">
        <p14:creationId xmlns:p14="http://schemas.microsoft.com/office/powerpoint/2010/main" val="1128694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55E6EF-3443-4A8B-B9B1-CFD65C3A71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2661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0478C3-54ED-4A65-9D9C-EF0EBCCE5419}" type="slidenum">
              <a:rPr lang="en-GB" smtClean="0"/>
              <a:t>20</a:t>
            </a:fld>
            <a:endParaRPr lang="en-GB"/>
          </a:p>
        </p:txBody>
      </p:sp>
    </p:spTree>
    <p:extLst>
      <p:ext uri="{BB962C8B-B14F-4D97-AF65-F5344CB8AC3E}">
        <p14:creationId xmlns:p14="http://schemas.microsoft.com/office/powerpoint/2010/main" val="28263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Ask group to reflect on these principles.  Which ones are familiar? What is new to you and needs to be unpacked?  Where are you in terms on integrating these in organisational policy, education and practice? How feasible is this?</a:t>
            </a:r>
          </a:p>
          <a:p>
            <a:endParaRPr lang="en-GB"/>
          </a:p>
          <a:p>
            <a:r>
              <a:rPr lang="en-GB"/>
              <a:t>See Crib Sheet for detailed explanation of each principle.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D9D147-05FA-9246-B076-E86A556C3A1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10433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6F673-9199-8CDF-6670-918697F2227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714F38A6-1AA4-68AA-6F81-6EA6A836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2860FFEB-D879-B967-AF53-0BE87776C85D}"/>
              </a:ext>
            </a:extLst>
          </p:cNvPr>
          <p:cNvSpPr>
            <a:spLocks noGrp="1"/>
          </p:cNvSpPr>
          <p:nvPr>
            <p:ph type="dt" sz="half" idx="10"/>
          </p:nvPr>
        </p:nvSpPr>
        <p:spPr/>
        <p:txBody>
          <a:bodyPr/>
          <a:lstStyle/>
          <a:p>
            <a:fld id="{E33BBE8C-DAB7-469E-9E05-E2BF7617D9E0}" type="datetimeFigureOut">
              <a:rPr lang="en-GB" smtClean="0"/>
              <a:t>12/06/2026</a:t>
            </a:fld>
            <a:endParaRPr lang="en-GB"/>
          </a:p>
        </p:txBody>
      </p:sp>
      <p:sp>
        <p:nvSpPr>
          <p:cNvPr id="5" name="Footer Placeholder 4">
            <a:extLst>
              <a:ext uri="{FF2B5EF4-FFF2-40B4-BE49-F238E27FC236}">
                <a16:creationId xmlns:a16="http://schemas.microsoft.com/office/drawing/2014/main" id="{BC1E1926-DFD3-6DFE-F330-61710F154C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FE90FD-3D11-237F-5BA7-A3962B0DA69C}"/>
              </a:ext>
            </a:extLst>
          </p:cNvPr>
          <p:cNvSpPr>
            <a:spLocks noGrp="1"/>
          </p:cNvSpPr>
          <p:nvPr>
            <p:ph type="sldNum" sz="quarter" idx="12"/>
          </p:nvPr>
        </p:nvSpPr>
        <p:spPr/>
        <p:txBody>
          <a:bodyPr/>
          <a:lstStyle/>
          <a:p>
            <a:fld id="{AB7D0FE5-DFD9-4298-9FF2-257D5FEB8752}" type="slidenum">
              <a:rPr lang="en-GB" smtClean="0"/>
              <a:t>‹#›</a:t>
            </a:fld>
            <a:endParaRPr lang="en-GB"/>
          </a:p>
        </p:txBody>
      </p:sp>
    </p:spTree>
    <p:extLst>
      <p:ext uri="{BB962C8B-B14F-4D97-AF65-F5344CB8AC3E}">
        <p14:creationId xmlns:p14="http://schemas.microsoft.com/office/powerpoint/2010/main" val="2041273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62A57-8BA8-0489-E8FE-E2E7E07643DF}"/>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5B02C399-B623-E51D-6787-E40676AFA2B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7AAAB1B-A29E-5571-61DE-E1AD8F3F353A}"/>
              </a:ext>
            </a:extLst>
          </p:cNvPr>
          <p:cNvSpPr>
            <a:spLocks noGrp="1"/>
          </p:cNvSpPr>
          <p:nvPr>
            <p:ph type="dt" sz="half" idx="10"/>
          </p:nvPr>
        </p:nvSpPr>
        <p:spPr/>
        <p:txBody>
          <a:bodyPr/>
          <a:lstStyle/>
          <a:p>
            <a:fld id="{E33BBE8C-DAB7-469E-9E05-E2BF7617D9E0}" type="datetimeFigureOut">
              <a:rPr lang="en-GB" smtClean="0"/>
              <a:t>12/06/2026</a:t>
            </a:fld>
            <a:endParaRPr lang="en-GB"/>
          </a:p>
        </p:txBody>
      </p:sp>
      <p:sp>
        <p:nvSpPr>
          <p:cNvPr id="5" name="Footer Placeholder 4">
            <a:extLst>
              <a:ext uri="{FF2B5EF4-FFF2-40B4-BE49-F238E27FC236}">
                <a16:creationId xmlns:a16="http://schemas.microsoft.com/office/drawing/2014/main" id="{344A123E-A3B0-8A36-26A2-8659FA9A29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D7E92D-0B91-EC58-1E9D-02C4C07D38B0}"/>
              </a:ext>
            </a:extLst>
          </p:cNvPr>
          <p:cNvSpPr>
            <a:spLocks noGrp="1"/>
          </p:cNvSpPr>
          <p:nvPr>
            <p:ph type="sldNum" sz="quarter" idx="12"/>
          </p:nvPr>
        </p:nvSpPr>
        <p:spPr/>
        <p:txBody>
          <a:bodyPr/>
          <a:lstStyle/>
          <a:p>
            <a:fld id="{AB7D0FE5-DFD9-4298-9FF2-257D5FEB8752}" type="slidenum">
              <a:rPr lang="en-GB" smtClean="0"/>
              <a:t>‹#›</a:t>
            </a:fld>
            <a:endParaRPr lang="en-GB"/>
          </a:p>
        </p:txBody>
      </p:sp>
    </p:spTree>
    <p:extLst>
      <p:ext uri="{BB962C8B-B14F-4D97-AF65-F5344CB8AC3E}">
        <p14:creationId xmlns:p14="http://schemas.microsoft.com/office/powerpoint/2010/main" val="1489050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7D47A1-45B1-0D27-83A0-B2AB3FBD435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4F3F8333-02DF-5FA2-0AF2-C645C345327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C0C9A16-7AA1-1E01-FE20-079026D8CAC2}"/>
              </a:ext>
            </a:extLst>
          </p:cNvPr>
          <p:cNvSpPr>
            <a:spLocks noGrp="1"/>
          </p:cNvSpPr>
          <p:nvPr>
            <p:ph type="dt" sz="half" idx="10"/>
          </p:nvPr>
        </p:nvSpPr>
        <p:spPr/>
        <p:txBody>
          <a:bodyPr/>
          <a:lstStyle/>
          <a:p>
            <a:fld id="{E33BBE8C-DAB7-469E-9E05-E2BF7617D9E0}" type="datetimeFigureOut">
              <a:rPr lang="en-GB" smtClean="0"/>
              <a:t>12/06/2026</a:t>
            </a:fld>
            <a:endParaRPr lang="en-GB"/>
          </a:p>
        </p:txBody>
      </p:sp>
      <p:sp>
        <p:nvSpPr>
          <p:cNvPr id="5" name="Footer Placeholder 4">
            <a:extLst>
              <a:ext uri="{FF2B5EF4-FFF2-40B4-BE49-F238E27FC236}">
                <a16:creationId xmlns:a16="http://schemas.microsoft.com/office/drawing/2014/main" id="{FCF038A4-A5B2-4967-37CF-D20F2FC0E7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07D3EA-3BF2-DEC2-80B3-73B9B1696583}"/>
              </a:ext>
            </a:extLst>
          </p:cNvPr>
          <p:cNvSpPr>
            <a:spLocks noGrp="1"/>
          </p:cNvSpPr>
          <p:nvPr>
            <p:ph type="sldNum" sz="quarter" idx="12"/>
          </p:nvPr>
        </p:nvSpPr>
        <p:spPr/>
        <p:txBody>
          <a:bodyPr/>
          <a:lstStyle/>
          <a:p>
            <a:fld id="{AB7D0FE5-DFD9-4298-9FF2-257D5FEB8752}" type="slidenum">
              <a:rPr lang="en-GB" smtClean="0"/>
              <a:t>‹#›</a:t>
            </a:fld>
            <a:endParaRPr lang="en-GB"/>
          </a:p>
        </p:txBody>
      </p:sp>
    </p:spTree>
    <p:extLst>
      <p:ext uri="{BB962C8B-B14F-4D97-AF65-F5344CB8AC3E}">
        <p14:creationId xmlns:p14="http://schemas.microsoft.com/office/powerpoint/2010/main" val="130619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3E4D3-4421-4D02-AD73-1E14A00A2A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36CEB5D-E92B-4B48-86B6-7A3FD3AF31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DA40E9C-9F18-4468-A1E8-2796A9DAB861}"/>
              </a:ext>
            </a:extLst>
          </p:cNvPr>
          <p:cNvSpPr>
            <a:spLocks noGrp="1"/>
          </p:cNvSpPr>
          <p:nvPr>
            <p:ph type="dt" sz="half" idx="10"/>
          </p:nvPr>
        </p:nvSpPr>
        <p:spPr/>
        <p:txBody>
          <a:bodyPr/>
          <a:lstStyle/>
          <a:p>
            <a:fld id="{56B14CFF-20F7-4D13-96A7-DCCDFF0F142D}" type="datetimeFigureOut">
              <a:rPr lang="en-GB" smtClean="0"/>
              <a:t>12/06/2026</a:t>
            </a:fld>
            <a:endParaRPr lang="en-GB"/>
          </a:p>
        </p:txBody>
      </p:sp>
      <p:sp>
        <p:nvSpPr>
          <p:cNvPr id="5" name="Footer Placeholder 4">
            <a:extLst>
              <a:ext uri="{FF2B5EF4-FFF2-40B4-BE49-F238E27FC236}">
                <a16:creationId xmlns:a16="http://schemas.microsoft.com/office/drawing/2014/main" id="{0347CCE1-3D78-40CF-9DDD-D490B6288F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16C5A4-6AEA-47EB-9487-0E44D2916577}"/>
              </a:ext>
            </a:extLst>
          </p:cNvPr>
          <p:cNvSpPr>
            <a:spLocks noGrp="1"/>
          </p:cNvSpPr>
          <p:nvPr>
            <p:ph type="sldNum" sz="quarter" idx="12"/>
          </p:nvPr>
        </p:nvSpPr>
        <p:spPr/>
        <p:txBody>
          <a:bodyPr/>
          <a:lstStyle/>
          <a:p>
            <a:fld id="{B57AB7C9-F60A-4FFC-8D6F-EB03525ACE9C}" type="slidenum">
              <a:rPr lang="en-GB" smtClean="0"/>
              <a:t>‹#›</a:t>
            </a:fld>
            <a:endParaRPr lang="en-GB"/>
          </a:p>
        </p:txBody>
      </p:sp>
    </p:spTree>
    <p:extLst>
      <p:ext uri="{BB962C8B-B14F-4D97-AF65-F5344CB8AC3E}">
        <p14:creationId xmlns:p14="http://schemas.microsoft.com/office/powerpoint/2010/main" val="3788236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59DB0-D44A-4955-A009-4AB046C936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311F6D-C444-4D60-8CF2-0FCC061D04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C71723-ACFF-4791-A2B3-F599F9CA032C}"/>
              </a:ext>
            </a:extLst>
          </p:cNvPr>
          <p:cNvSpPr>
            <a:spLocks noGrp="1"/>
          </p:cNvSpPr>
          <p:nvPr>
            <p:ph type="dt" sz="half" idx="10"/>
          </p:nvPr>
        </p:nvSpPr>
        <p:spPr/>
        <p:txBody>
          <a:bodyPr/>
          <a:lstStyle/>
          <a:p>
            <a:fld id="{56B14CFF-20F7-4D13-96A7-DCCDFF0F142D}" type="datetimeFigureOut">
              <a:rPr lang="en-GB" smtClean="0"/>
              <a:t>12/06/2026</a:t>
            </a:fld>
            <a:endParaRPr lang="en-GB"/>
          </a:p>
        </p:txBody>
      </p:sp>
      <p:sp>
        <p:nvSpPr>
          <p:cNvPr id="5" name="Footer Placeholder 4">
            <a:extLst>
              <a:ext uri="{FF2B5EF4-FFF2-40B4-BE49-F238E27FC236}">
                <a16:creationId xmlns:a16="http://schemas.microsoft.com/office/drawing/2014/main" id="{16D0E33F-E402-404C-AE63-5E99A0C253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6AB0C9-E2EA-4878-B2B5-FA59D9D1E807}"/>
              </a:ext>
            </a:extLst>
          </p:cNvPr>
          <p:cNvSpPr>
            <a:spLocks noGrp="1"/>
          </p:cNvSpPr>
          <p:nvPr>
            <p:ph type="sldNum" sz="quarter" idx="12"/>
          </p:nvPr>
        </p:nvSpPr>
        <p:spPr/>
        <p:txBody>
          <a:bodyPr/>
          <a:lstStyle/>
          <a:p>
            <a:fld id="{B57AB7C9-F60A-4FFC-8D6F-EB03525ACE9C}" type="slidenum">
              <a:rPr lang="en-GB" smtClean="0"/>
              <a:t>‹#›</a:t>
            </a:fld>
            <a:endParaRPr lang="en-GB"/>
          </a:p>
        </p:txBody>
      </p:sp>
    </p:spTree>
    <p:extLst>
      <p:ext uri="{BB962C8B-B14F-4D97-AF65-F5344CB8AC3E}">
        <p14:creationId xmlns:p14="http://schemas.microsoft.com/office/powerpoint/2010/main" val="442147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367E4-7882-4408-A4C4-2B352E61BB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72F3DF5-613A-461B-9491-731C636C97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FF8777-7E6B-4BAE-88AF-F88CBE90821D}"/>
              </a:ext>
            </a:extLst>
          </p:cNvPr>
          <p:cNvSpPr>
            <a:spLocks noGrp="1"/>
          </p:cNvSpPr>
          <p:nvPr>
            <p:ph type="dt" sz="half" idx="10"/>
          </p:nvPr>
        </p:nvSpPr>
        <p:spPr/>
        <p:txBody>
          <a:bodyPr/>
          <a:lstStyle/>
          <a:p>
            <a:fld id="{56B14CFF-20F7-4D13-96A7-DCCDFF0F142D}" type="datetimeFigureOut">
              <a:rPr lang="en-GB" smtClean="0"/>
              <a:t>12/06/2026</a:t>
            </a:fld>
            <a:endParaRPr lang="en-GB"/>
          </a:p>
        </p:txBody>
      </p:sp>
      <p:sp>
        <p:nvSpPr>
          <p:cNvPr id="5" name="Footer Placeholder 4">
            <a:extLst>
              <a:ext uri="{FF2B5EF4-FFF2-40B4-BE49-F238E27FC236}">
                <a16:creationId xmlns:a16="http://schemas.microsoft.com/office/drawing/2014/main" id="{F9F5320C-509B-425A-B261-93B2054D93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2044F7-97F8-4230-B125-3769BA9CB3C3}"/>
              </a:ext>
            </a:extLst>
          </p:cNvPr>
          <p:cNvSpPr>
            <a:spLocks noGrp="1"/>
          </p:cNvSpPr>
          <p:nvPr>
            <p:ph type="sldNum" sz="quarter" idx="12"/>
          </p:nvPr>
        </p:nvSpPr>
        <p:spPr/>
        <p:txBody>
          <a:bodyPr/>
          <a:lstStyle/>
          <a:p>
            <a:fld id="{B57AB7C9-F60A-4FFC-8D6F-EB03525ACE9C}" type="slidenum">
              <a:rPr lang="en-GB" smtClean="0"/>
              <a:t>‹#›</a:t>
            </a:fld>
            <a:endParaRPr lang="en-GB"/>
          </a:p>
        </p:txBody>
      </p:sp>
    </p:spTree>
    <p:extLst>
      <p:ext uri="{BB962C8B-B14F-4D97-AF65-F5344CB8AC3E}">
        <p14:creationId xmlns:p14="http://schemas.microsoft.com/office/powerpoint/2010/main" val="3178809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1B3D6-D94D-4CB3-B1C0-AABB4115BB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F182B7-8269-4E81-B37B-852DBD4C18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ABA5263-66B7-4E2D-A8B1-9EBE4AF0F0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A82199E-7C65-4991-881C-D1B06685A5BD}"/>
              </a:ext>
            </a:extLst>
          </p:cNvPr>
          <p:cNvSpPr>
            <a:spLocks noGrp="1"/>
          </p:cNvSpPr>
          <p:nvPr>
            <p:ph type="dt" sz="half" idx="10"/>
          </p:nvPr>
        </p:nvSpPr>
        <p:spPr/>
        <p:txBody>
          <a:bodyPr/>
          <a:lstStyle/>
          <a:p>
            <a:fld id="{56B14CFF-20F7-4D13-96A7-DCCDFF0F142D}" type="datetimeFigureOut">
              <a:rPr lang="en-GB" smtClean="0"/>
              <a:t>12/06/2026</a:t>
            </a:fld>
            <a:endParaRPr lang="en-GB"/>
          </a:p>
        </p:txBody>
      </p:sp>
      <p:sp>
        <p:nvSpPr>
          <p:cNvPr id="6" name="Footer Placeholder 5">
            <a:extLst>
              <a:ext uri="{FF2B5EF4-FFF2-40B4-BE49-F238E27FC236}">
                <a16:creationId xmlns:a16="http://schemas.microsoft.com/office/drawing/2014/main" id="{B5F26CB9-2F80-40D6-AEE4-7F69CCD5E6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307DE7-BBD9-4F84-BD38-95D883AD454A}"/>
              </a:ext>
            </a:extLst>
          </p:cNvPr>
          <p:cNvSpPr>
            <a:spLocks noGrp="1"/>
          </p:cNvSpPr>
          <p:nvPr>
            <p:ph type="sldNum" sz="quarter" idx="12"/>
          </p:nvPr>
        </p:nvSpPr>
        <p:spPr/>
        <p:txBody>
          <a:bodyPr/>
          <a:lstStyle/>
          <a:p>
            <a:fld id="{B57AB7C9-F60A-4FFC-8D6F-EB03525ACE9C}" type="slidenum">
              <a:rPr lang="en-GB" smtClean="0"/>
              <a:t>‹#›</a:t>
            </a:fld>
            <a:endParaRPr lang="en-GB"/>
          </a:p>
        </p:txBody>
      </p:sp>
    </p:spTree>
    <p:extLst>
      <p:ext uri="{BB962C8B-B14F-4D97-AF65-F5344CB8AC3E}">
        <p14:creationId xmlns:p14="http://schemas.microsoft.com/office/powerpoint/2010/main" val="2206776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5CDD-22F1-4690-8F54-229D3F7BFC0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64C93A1-5419-4952-9939-36EC676E18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EB8DB2-F497-41F5-901A-DBD9562506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BDE4770-02F9-438A-AD24-CDDACE87AC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2FF928-998D-4A10-A311-2B7D49E7B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8F41ADF-BDFC-4D92-97F7-076DB6A3B004}"/>
              </a:ext>
            </a:extLst>
          </p:cNvPr>
          <p:cNvSpPr>
            <a:spLocks noGrp="1"/>
          </p:cNvSpPr>
          <p:nvPr>
            <p:ph type="dt" sz="half" idx="10"/>
          </p:nvPr>
        </p:nvSpPr>
        <p:spPr/>
        <p:txBody>
          <a:bodyPr/>
          <a:lstStyle/>
          <a:p>
            <a:fld id="{56B14CFF-20F7-4D13-96A7-DCCDFF0F142D}" type="datetimeFigureOut">
              <a:rPr lang="en-GB" smtClean="0"/>
              <a:t>12/06/2026</a:t>
            </a:fld>
            <a:endParaRPr lang="en-GB"/>
          </a:p>
        </p:txBody>
      </p:sp>
      <p:sp>
        <p:nvSpPr>
          <p:cNvPr id="8" name="Footer Placeholder 7">
            <a:extLst>
              <a:ext uri="{FF2B5EF4-FFF2-40B4-BE49-F238E27FC236}">
                <a16:creationId xmlns:a16="http://schemas.microsoft.com/office/drawing/2014/main" id="{E3713F50-8350-46AE-A1FA-CEF663A4523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456AC1F-D115-4161-9C1B-69D5912D158F}"/>
              </a:ext>
            </a:extLst>
          </p:cNvPr>
          <p:cNvSpPr>
            <a:spLocks noGrp="1"/>
          </p:cNvSpPr>
          <p:nvPr>
            <p:ph type="sldNum" sz="quarter" idx="12"/>
          </p:nvPr>
        </p:nvSpPr>
        <p:spPr/>
        <p:txBody>
          <a:bodyPr/>
          <a:lstStyle/>
          <a:p>
            <a:fld id="{B57AB7C9-F60A-4FFC-8D6F-EB03525ACE9C}" type="slidenum">
              <a:rPr lang="en-GB" smtClean="0"/>
              <a:t>‹#›</a:t>
            </a:fld>
            <a:endParaRPr lang="en-GB"/>
          </a:p>
        </p:txBody>
      </p:sp>
    </p:spTree>
    <p:extLst>
      <p:ext uri="{BB962C8B-B14F-4D97-AF65-F5344CB8AC3E}">
        <p14:creationId xmlns:p14="http://schemas.microsoft.com/office/powerpoint/2010/main" val="407647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B4099-962C-48A8-9BA7-7352A50E7EE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C893BA-A890-4387-B9AD-366510DB359A}"/>
              </a:ext>
            </a:extLst>
          </p:cNvPr>
          <p:cNvSpPr>
            <a:spLocks noGrp="1"/>
          </p:cNvSpPr>
          <p:nvPr>
            <p:ph type="dt" sz="half" idx="10"/>
          </p:nvPr>
        </p:nvSpPr>
        <p:spPr/>
        <p:txBody>
          <a:bodyPr/>
          <a:lstStyle/>
          <a:p>
            <a:fld id="{56B14CFF-20F7-4D13-96A7-DCCDFF0F142D}" type="datetimeFigureOut">
              <a:rPr lang="en-GB" smtClean="0"/>
              <a:t>12/06/2026</a:t>
            </a:fld>
            <a:endParaRPr lang="en-GB"/>
          </a:p>
        </p:txBody>
      </p:sp>
      <p:sp>
        <p:nvSpPr>
          <p:cNvPr id="4" name="Footer Placeholder 3">
            <a:extLst>
              <a:ext uri="{FF2B5EF4-FFF2-40B4-BE49-F238E27FC236}">
                <a16:creationId xmlns:a16="http://schemas.microsoft.com/office/drawing/2014/main" id="{FD330F92-C552-4201-829A-F59E3FCEE58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5F0937-E005-4BC9-98FE-88AF1F4C7443}"/>
              </a:ext>
            </a:extLst>
          </p:cNvPr>
          <p:cNvSpPr>
            <a:spLocks noGrp="1"/>
          </p:cNvSpPr>
          <p:nvPr>
            <p:ph type="sldNum" sz="quarter" idx="12"/>
          </p:nvPr>
        </p:nvSpPr>
        <p:spPr/>
        <p:txBody>
          <a:bodyPr/>
          <a:lstStyle/>
          <a:p>
            <a:fld id="{B57AB7C9-F60A-4FFC-8D6F-EB03525ACE9C}" type="slidenum">
              <a:rPr lang="en-GB" smtClean="0"/>
              <a:t>‹#›</a:t>
            </a:fld>
            <a:endParaRPr lang="en-GB"/>
          </a:p>
        </p:txBody>
      </p:sp>
    </p:spTree>
    <p:extLst>
      <p:ext uri="{BB962C8B-B14F-4D97-AF65-F5344CB8AC3E}">
        <p14:creationId xmlns:p14="http://schemas.microsoft.com/office/powerpoint/2010/main" val="360836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487179-D16C-4A03-8516-6CDBCB28429D}"/>
              </a:ext>
            </a:extLst>
          </p:cNvPr>
          <p:cNvSpPr>
            <a:spLocks noGrp="1"/>
          </p:cNvSpPr>
          <p:nvPr>
            <p:ph type="dt" sz="half" idx="10"/>
          </p:nvPr>
        </p:nvSpPr>
        <p:spPr/>
        <p:txBody>
          <a:bodyPr/>
          <a:lstStyle/>
          <a:p>
            <a:fld id="{56B14CFF-20F7-4D13-96A7-DCCDFF0F142D}" type="datetimeFigureOut">
              <a:rPr lang="en-GB" smtClean="0"/>
              <a:t>12/06/2026</a:t>
            </a:fld>
            <a:endParaRPr lang="en-GB"/>
          </a:p>
        </p:txBody>
      </p:sp>
      <p:sp>
        <p:nvSpPr>
          <p:cNvPr id="3" name="Footer Placeholder 2">
            <a:extLst>
              <a:ext uri="{FF2B5EF4-FFF2-40B4-BE49-F238E27FC236}">
                <a16:creationId xmlns:a16="http://schemas.microsoft.com/office/drawing/2014/main" id="{0CCD10E8-32F7-48F3-89A8-DBEE644A36F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008F8D8-EC07-49A9-8A7C-708C7DA01217}"/>
              </a:ext>
            </a:extLst>
          </p:cNvPr>
          <p:cNvSpPr>
            <a:spLocks noGrp="1"/>
          </p:cNvSpPr>
          <p:nvPr>
            <p:ph type="sldNum" sz="quarter" idx="12"/>
          </p:nvPr>
        </p:nvSpPr>
        <p:spPr/>
        <p:txBody>
          <a:bodyPr/>
          <a:lstStyle/>
          <a:p>
            <a:fld id="{B57AB7C9-F60A-4FFC-8D6F-EB03525ACE9C}" type="slidenum">
              <a:rPr lang="en-GB" smtClean="0"/>
              <a:t>‹#›</a:t>
            </a:fld>
            <a:endParaRPr lang="en-GB"/>
          </a:p>
        </p:txBody>
      </p:sp>
    </p:spTree>
    <p:extLst>
      <p:ext uri="{BB962C8B-B14F-4D97-AF65-F5344CB8AC3E}">
        <p14:creationId xmlns:p14="http://schemas.microsoft.com/office/powerpoint/2010/main" val="35514470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0C7FA-B753-4221-8230-D5436B6233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21FA2AB-073C-42DD-83F2-C59D3EA5A8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3F6D1F6-9A13-4BD3-AA36-E168CAB2C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4D434C-ECAD-4D0F-BDAB-FE59F18CDF56}"/>
              </a:ext>
            </a:extLst>
          </p:cNvPr>
          <p:cNvSpPr>
            <a:spLocks noGrp="1"/>
          </p:cNvSpPr>
          <p:nvPr>
            <p:ph type="dt" sz="half" idx="10"/>
          </p:nvPr>
        </p:nvSpPr>
        <p:spPr/>
        <p:txBody>
          <a:bodyPr/>
          <a:lstStyle/>
          <a:p>
            <a:fld id="{56B14CFF-20F7-4D13-96A7-DCCDFF0F142D}" type="datetimeFigureOut">
              <a:rPr lang="en-GB" smtClean="0"/>
              <a:t>12/06/2026</a:t>
            </a:fld>
            <a:endParaRPr lang="en-GB"/>
          </a:p>
        </p:txBody>
      </p:sp>
      <p:sp>
        <p:nvSpPr>
          <p:cNvPr id="6" name="Footer Placeholder 5">
            <a:extLst>
              <a:ext uri="{FF2B5EF4-FFF2-40B4-BE49-F238E27FC236}">
                <a16:creationId xmlns:a16="http://schemas.microsoft.com/office/drawing/2014/main" id="{91176B05-9E09-4423-B0AC-0431009ABB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A03131-4E9D-4ACB-9E5E-7C7EB2B8186F}"/>
              </a:ext>
            </a:extLst>
          </p:cNvPr>
          <p:cNvSpPr>
            <a:spLocks noGrp="1"/>
          </p:cNvSpPr>
          <p:nvPr>
            <p:ph type="sldNum" sz="quarter" idx="12"/>
          </p:nvPr>
        </p:nvSpPr>
        <p:spPr/>
        <p:txBody>
          <a:bodyPr/>
          <a:lstStyle/>
          <a:p>
            <a:fld id="{B57AB7C9-F60A-4FFC-8D6F-EB03525ACE9C}" type="slidenum">
              <a:rPr lang="en-GB" smtClean="0"/>
              <a:t>‹#›</a:t>
            </a:fld>
            <a:endParaRPr lang="en-GB"/>
          </a:p>
        </p:txBody>
      </p:sp>
    </p:spTree>
    <p:extLst>
      <p:ext uri="{BB962C8B-B14F-4D97-AF65-F5344CB8AC3E}">
        <p14:creationId xmlns:p14="http://schemas.microsoft.com/office/powerpoint/2010/main" val="2526617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42179-7DA7-F952-944C-BEAEF4BF234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D066755-DF43-9C6B-8D66-AAB1C511C95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9A413F9-51B5-2658-220A-8692752DF492}"/>
              </a:ext>
            </a:extLst>
          </p:cNvPr>
          <p:cNvSpPr>
            <a:spLocks noGrp="1"/>
          </p:cNvSpPr>
          <p:nvPr>
            <p:ph type="dt" sz="half" idx="10"/>
          </p:nvPr>
        </p:nvSpPr>
        <p:spPr/>
        <p:txBody>
          <a:bodyPr/>
          <a:lstStyle/>
          <a:p>
            <a:fld id="{E33BBE8C-DAB7-469E-9E05-E2BF7617D9E0}" type="datetimeFigureOut">
              <a:rPr lang="en-GB" smtClean="0"/>
              <a:t>12/06/2026</a:t>
            </a:fld>
            <a:endParaRPr lang="en-GB"/>
          </a:p>
        </p:txBody>
      </p:sp>
      <p:sp>
        <p:nvSpPr>
          <p:cNvPr id="5" name="Footer Placeholder 4">
            <a:extLst>
              <a:ext uri="{FF2B5EF4-FFF2-40B4-BE49-F238E27FC236}">
                <a16:creationId xmlns:a16="http://schemas.microsoft.com/office/drawing/2014/main" id="{D5349763-7E35-6F32-259F-E35D1E3320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246DFD-E568-9BCB-827D-5AAD07F389FC}"/>
              </a:ext>
            </a:extLst>
          </p:cNvPr>
          <p:cNvSpPr>
            <a:spLocks noGrp="1"/>
          </p:cNvSpPr>
          <p:nvPr>
            <p:ph type="sldNum" sz="quarter" idx="12"/>
          </p:nvPr>
        </p:nvSpPr>
        <p:spPr/>
        <p:txBody>
          <a:bodyPr/>
          <a:lstStyle/>
          <a:p>
            <a:fld id="{AB7D0FE5-DFD9-4298-9FF2-257D5FEB8752}" type="slidenum">
              <a:rPr lang="en-GB" smtClean="0"/>
              <a:t>‹#›</a:t>
            </a:fld>
            <a:endParaRPr lang="en-GB"/>
          </a:p>
        </p:txBody>
      </p:sp>
    </p:spTree>
    <p:extLst>
      <p:ext uri="{BB962C8B-B14F-4D97-AF65-F5344CB8AC3E}">
        <p14:creationId xmlns:p14="http://schemas.microsoft.com/office/powerpoint/2010/main" val="3176431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2224-6BDE-46F4-BE5F-4F08F14677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E9F6D58-213A-4551-9107-ACDB379AF2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C84F30E-3314-4F33-A4D3-59CFD4072A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679033-39A6-4309-9A08-B0CAEFF811D9}"/>
              </a:ext>
            </a:extLst>
          </p:cNvPr>
          <p:cNvSpPr>
            <a:spLocks noGrp="1"/>
          </p:cNvSpPr>
          <p:nvPr>
            <p:ph type="dt" sz="half" idx="10"/>
          </p:nvPr>
        </p:nvSpPr>
        <p:spPr/>
        <p:txBody>
          <a:bodyPr/>
          <a:lstStyle/>
          <a:p>
            <a:fld id="{56B14CFF-20F7-4D13-96A7-DCCDFF0F142D}" type="datetimeFigureOut">
              <a:rPr lang="en-GB" smtClean="0"/>
              <a:t>12/06/2026</a:t>
            </a:fld>
            <a:endParaRPr lang="en-GB"/>
          </a:p>
        </p:txBody>
      </p:sp>
      <p:sp>
        <p:nvSpPr>
          <p:cNvPr id="6" name="Footer Placeholder 5">
            <a:extLst>
              <a:ext uri="{FF2B5EF4-FFF2-40B4-BE49-F238E27FC236}">
                <a16:creationId xmlns:a16="http://schemas.microsoft.com/office/drawing/2014/main" id="{2797C259-A87F-4A0D-A036-11097383E0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10715D-97F9-4ECE-BB46-74600BC8C907}"/>
              </a:ext>
            </a:extLst>
          </p:cNvPr>
          <p:cNvSpPr>
            <a:spLocks noGrp="1"/>
          </p:cNvSpPr>
          <p:nvPr>
            <p:ph type="sldNum" sz="quarter" idx="12"/>
          </p:nvPr>
        </p:nvSpPr>
        <p:spPr/>
        <p:txBody>
          <a:bodyPr/>
          <a:lstStyle/>
          <a:p>
            <a:fld id="{B57AB7C9-F60A-4FFC-8D6F-EB03525ACE9C}" type="slidenum">
              <a:rPr lang="en-GB" smtClean="0"/>
              <a:t>‹#›</a:t>
            </a:fld>
            <a:endParaRPr lang="en-GB"/>
          </a:p>
        </p:txBody>
      </p:sp>
    </p:spTree>
    <p:extLst>
      <p:ext uri="{BB962C8B-B14F-4D97-AF65-F5344CB8AC3E}">
        <p14:creationId xmlns:p14="http://schemas.microsoft.com/office/powerpoint/2010/main" val="852277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D39ED-78A6-4F46-A85E-F9B6B2C5C20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CC8C8B-7087-479A-98F0-A44013B269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0AA815-A73D-4504-B07F-B2341615CD96}"/>
              </a:ext>
            </a:extLst>
          </p:cNvPr>
          <p:cNvSpPr>
            <a:spLocks noGrp="1"/>
          </p:cNvSpPr>
          <p:nvPr>
            <p:ph type="dt" sz="half" idx="10"/>
          </p:nvPr>
        </p:nvSpPr>
        <p:spPr/>
        <p:txBody>
          <a:bodyPr/>
          <a:lstStyle/>
          <a:p>
            <a:fld id="{56B14CFF-20F7-4D13-96A7-DCCDFF0F142D}" type="datetimeFigureOut">
              <a:rPr lang="en-GB" smtClean="0"/>
              <a:t>12/06/2026</a:t>
            </a:fld>
            <a:endParaRPr lang="en-GB"/>
          </a:p>
        </p:txBody>
      </p:sp>
      <p:sp>
        <p:nvSpPr>
          <p:cNvPr id="5" name="Footer Placeholder 4">
            <a:extLst>
              <a:ext uri="{FF2B5EF4-FFF2-40B4-BE49-F238E27FC236}">
                <a16:creationId xmlns:a16="http://schemas.microsoft.com/office/drawing/2014/main" id="{4B704465-1303-4F3C-A48C-2BEF6694F6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8A0C42-2014-465F-B262-0685FF5AA8AD}"/>
              </a:ext>
            </a:extLst>
          </p:cNvPr>
          <p:cNvSpPr>
            <a:spLocks noGrp="1"/>
          </p:cNvSpPr>
          <p:nvPr>
            <p:ph type="sldNum" sz="quarter" idx="12"/>
          </p:nvPr>
        </p:nvSpPr>
        <p:spPr/>
        <p:txBody>
          <a:bodyPr/>
          <a:lstStyle/>
          <a:p>
            <a:fld id="{B57AB7C9-F60A-4FFC-8D6F-EB03525ACE9C}" type="slidenum">
              <a:rPr lang="en-GB" smtClean="0"/>
              <a:t>‹#›</a:t>
            </a:fld>
            <a:endParaRPr lang="en-GB"/>
          </a:p>
        </p:txBody>
      </p:sp>
    </p:spTree>
    <p:extLst>
      <p:ext uri="{BB962C8B-B14F-4D97-AF65-F5344CB8AC3E}">
        <p14:creationId xmlns:p14="http://schemas.microsoft.com/office/powerpoint/2010/main" val="2701681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16E569-C382-48DA-8CC0-5358226C38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75185C-E24D-4C8C-9962-73CBC778DC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6EFB65-E4FC-4A40-9E78-1CD487099C70}"/>
              </a:ext>
            </a:extLst>
          </p:cNvPr>
          <p:cNvSpPr>
            <a:spLocks noGrp="1"/>
          </p:cNvSpPr>
          <p:nvPr>
            <p:ph type="dt" sz="half" idx="10"/>
          </p:nvPr>
        </p:nvSpPr>
        <p:spPr/>
        <p:txBody>
          <a:bodyPr/>
          <a:lstStyle/>
          <a:p>
            <a:fld id="{56B14CFF-20F7-4D13-96A7-DCCDFF0F142D}" type="datetimeFigureOut">
              <a:rPr lang="en-GB" smtClean="0"/>
              <a:t>12/06/2026</a:t>
            </a:fld>
            <a:endParaRPr lang="en-GB"/>
          </a:p>
        </p:txBody>
      </p:sp>
      <p:sp>
        <p:nvSpPr>
          <p:cNvPr id="5" name="Footer Placeholder 4">
            <a:extLst>
              <a:ext uri="{FF2B5EF4-FFF2-40B4-BE49-F238E27FC236}">
                <a16:creationId xmlns:a16="http://schemas.microsoft.com/office/drawing/2014/main" id="{C00FD3B6-B6AC-471B-A075-1D46EC6D44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AF308E-EF09-435D-BF80-7E917D88CEEF}"/>
              </a:ext>
            </a:extLst>
          </p:cNvPr>
          <p:cNvSpPr>
            <a:spLocks noGrp="1"/>
          </p:cNvSpPr>
          <p:nvPr>
            <p:ph type="sldNum" sz="quarter" idx="12"/>
          </p:nvPr>
        </p:nvSpPr>
        <p:spPr/>
        <p:txBody>
          <a:bodyPr/>
          <a:lstStyle/>
          <a:p>
            <a:fld id="{B57AB7C9-F60A-4FFC-8D6F-EB03525ACE9C}" type="slidenum">
              <a:rPr lang="en-GB" smtClean="0"/>
              <a:t>‹#›</a:t>
            </a:fld>
            <a:endParaRPr lang="en-GB"/>
          </a:p>
        </p:txBody>
      </p:sp>
    </p:spTree>
    <p:extLst>
      <p:ext uri="{BB962C8B-B14F-4D97-AF65-F5344CB8AC3E}">
        <p14:creationId xmlns:p14="http://schemas.microsoft.com/office/powerpoint/2010/main" val="17359320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3DDE122E-FEBC-D248-A28D-E86C00584EAB}"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25E19-2B09-F040-B987-0B00B9BCA705}" type="slidenum">
              <a:rPr lang="en-US" smtClean="0"/>
              <a:t>‹#›</a:t>
            </a:fld>
            <a:endParaRPr lang="en-US"/>
          </a:p>
        </p:txBody>
      </p:sp>
    </p:spTree>
    <p:extLst>
      <p:ext uri="{BB962C8B-B14F-4D97-AF65-F5344CB8AC3E}">
        <p14:creationId xmlns:p14="http://schemas.microsoft.com/office/powerpoint/2010/main" val="100671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DDE122E-FEBC-D248-A28D-E86C00584EAB}"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25E19-2B09-F040-B987-0B00B9BCA705}" type="slidenum">
              <a:rPr lang="en-US" smtClean="0"/>
              <a:t>‹#›</a:t>
            </a:fld>
            <a:endParaRPr lang="en-US"/>
          </a:p>
        </p:txBody>
      </p:sp>
    </p:spTree>
    <p:extLst>
      <p:ext uri="{BB962C8B-B14F-4D97-AF65-F5344CB8AC3E}">
        <p14:creationId xmlns:p14="http://schemas.microsoft.com/office/powerpoint/2010/main" val="1474588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DDE122E-FEBC-D248-A28D-E86C00584EAB}"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25E19-2B09-F040-B987-0B00B9BCA705}" type="slidenum">
              <a:rPr lang="en-US" smtClean="0"/>
              <a:t>‹#›</a:t>
            </a:fld>
            <a:endParaRPr lang="en-US"/>
          </a:p>
        </p:txBody>
      </p:sp>
    </p:spTree>
    <p:extLst>
      <p:ext uri="{BB962C8B-B14F-4D97-AF65-F5344CB8AC3E}">
        <p14:creationId xmlns:p14="http://schemas.microsoft.com/office/powerpoint/2010/main" val="3003273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DDE122E-FEBC-D248-A28D-E86C00584EAB}" type="datetimeFigureOut">
              <a:rPr lang="en-US" smtClean="0"/>
              <a:t>6/12/2026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C25E19-2B09-F040-B987-0B00B9BCA705}" type="slidenum">
              <a:rPr lang="en-US" smtClean="0"/>
              <a:t>‹#›</a:t>
            </a:fld>
            <a:endParaRPr lang="en-US"/>
          </a:p>
        </p:txBody>
      </p:sp>
    </p:spTree>
    <p:extLst>
      <p:ext uri="{BB962C8B-B14F-4D97-AF65-F5344CB8AC3E}">
        <p14:creationId xmlns:p14="http://schemas.microsoft.com/office/powerpoint/2010/main" val="454649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DDE122E-FEBC-D248-A28D-E86C00584EAB}" type="datetimeFigureOut">
              <a:rPr lang="en-US" smtClean="0"/>
              <a:t>6/12/2026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C25E19-2B09-F040-B987-0B00B9BCA705}" type="slidenum">
              <a:rPr lang="en-US" smtClean="0"/>
              <a:t>‹#›</a:t>
            </a:fld>
            <a:endParaRPr lang="en-US"/>
          </a:p>
        </p:txBody>
      </p:sp>
    </p:spTree>
    <p:extLst>
      <p:ext uri="{BB962C8B-B14F-4D97-AF65-F5344CB8AC3E}">
        <p14:creationId xmlns:p14="http://schemas.microsoft.com/office/powerpoint/2010/main" val="18328098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DDE122E-FEBC-D248-A28D-E86C00584EAB}" type="datetimeFigureOut">
              <a:rPr lang="en-US" smtClean="0"/>
              <a:t>6/12/2026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C25E19-2B09-F040-B987-0B00B9BCA705}" type="slidenum">
              <a:rPr lang="en-US" smtClean="0"/>
              <a:t>‹#›</a:t>
            </a:fld>
            <a:endParaRPr lang="en-US"/>
          </a:p>
        </p:txBody>
      </p:sp>
    </p:spTree>
    <p:extLst>
      <p:ext uri="{BB962C8B-B14F-4D97-AF65-F5344CB8AC3E}">
        <p14:creationId xmlns:p14="http://schemas.microsoft.com/office/powerpoint/2010/main" val="7100355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E122E-FEBC-D248-A28D-E86C00584EAB}" type="datetimeFigureOut">
              <a:rPr lang="en-US" smtClean="0"/>
              <a:t>6/12/2026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C25E19-2B09-F040-B987-0B00B9BCA705}" type="slidenum">
              <a:rPr lang="en-US" smtClean="0"/>
              <a:t>‹#›</a:t>
            </a:fld>
            <a:endParaRPr lang="en-US"/>
          </a:p>
        </p:txBody>
      </p:sp>
    </p:spTree>
    <p:extLst>
      <p:ext uri="{BB962C8B-B14F-4D97-AF65-F5344CB8AC3E}">
        <p14:creationId xmlns:p14="http://schemas.microsoft.com/office/powerpoint/2010/main" val="3331250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CA31E-59E9-C35E-672C-2A813E5D6D7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E3936FD8-3317-7061-25E2-FC0155E80B3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C4A2F6B-6810-B061-E725-B2614A7C85AE}"/>
              </a:ext>
            </a:extLst>
          </p:cNvPr>
          <p:cNvSpPr>
            <a:spLocks noGrp="1"/>
          </p:cNvSpPr>
          <p:nvPr>
            <p:ph type="dt" sz="half" idx="10"/>
          </p:nvPr>
        </p:nvSpPr>
        <p:spPr/>
        <p:txBody>
          <a:bodyPr/>
          <a:lstStyle/>
          <a:p>
            <a:fld id="{E33BBE8C-DAB7-469E-9E05-E2BF7617D9E0}" type="datetimeFigureOut">
              <a:rPr lang="en-GB" smtClean="0"/>
              <a:t>12/06/2026</a:t>
            </a:fld>
            <a:endParaRPr lang="en-GB"/>
          </a:p>
        </p:txBody>
      </p:sp>
      <p:sp>
        <p:nvSpPr>
          <p:cNvPr id="5" name="Footer Placeholder 4">
            <a:extLst>
              <a:ext uri="{FF2B5EF4-FFF2-40B4-BE49-F238E27FC236}">
                <a16:creationId xmlns:a16="http://schemas.microsoft.com/office/drawing/2014/main" id="{B31F3592-E1FA-7EF5-C130-93E3AB114A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2F6AEF-C215-860F-D89A-554D099BEFE5}"/>
              </a:ext>
            </a:extLst>
          </p:cNvPr>
          <p:cNvSpPr>
            <a:spLocks noGrp="1"/>
          </p:cNvSpPr>
          <p:nvPr>
            <p:ph type="sldNum" sz="quarter" idx="12"/>
          </p:nvPr>
        </p:nvSpPr>
        <p:spPr/>
        <p:txBody>
          <a:bodyPr/>
          <a:lstStyle/>
          <a:p>
            <a:fld id="{AB7D0FE5-DFD9-4298-9FF2-257D5FEB8752}" type="slidenum">
              <a:rPr lang="en-GB" smtClean="0"/>
              <a:t>‹#›</a:t>
            </a:fld>
            <a:endParaRPr lang="en-GB"/>
          </a:p>
        </p:txBody>
      </p:sp>
    </p:spTree>
    <p:extLst>
      <p:ext uri="{BB962C8B-B14F-4D97-AF65-F5344CB8AC3E}">
        <p14:creationId xmlns:p14="http://schemas.microsoft.com/office/powerpoint/2010/main" val="9100485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DDE122E-FEBC-D248-A28D-E86C00584EAB}" type="datetimeFigureOut">
              <a:rPr lang="en-US" smtClean="0"/>
              <a:t>6/12/2026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C25E19-2B09-F040-B987-0B00B9BCA705}" type="slidenum">
              <a:rPr lang="en-US" smtClean="0"/>
              <a:t>‹#›</a:t>
            </a:fld>
            <a:endParaRPr lang="en-US"/>
          </a:p>
        </p:txBody>
      </p:sp>
    </p:spTree>
    <p:extLst>
      <p:ext uri="{BB962C8B-B14F-4D97-AF65-F5344CB8AC3E}">
        <p14:creationId xmlns:p14="http://schemas.microsoft.com/office/powerpoint/2010/main" val="3566925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DDE122E-FEBC-D248-A28D-E86C00584EAB}" type="datetimeFigureOut">
              <a:rPr lang="en-US" smtClean="0"/>
              <a:t>6/12/2026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C25E19-2B09-F040-B987-0B00B9BCA705}" type="slidenum">
              <a:rPr lang="en-US" smtClean="0"/>
              <a:t>‹#›</a:t>
            </a:fld>
            <a:endParaRPr lang="en-US"/>
          </a:p>
        </p:txBody>
      </p:sp>
    </p:spTree>
    <p:extLst>
      <p:ext uri="{BB962C8B-B14F-4D97-AF65-F5344CB8AC3E}">
        <p14:creationId xmlns:p14="http://schemas.microsoft.com/office/powerpoint/2010/main" val="41750396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DDE122E-FEBC-D248-A28D-E86C00584EAB}"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25E19-2B09-F040-B987-0B00B9BCA705}" type="slidenum">
              <a:rPr lang="en-US" smtClean="0"/>
              <a:t>‹#›</a:t>
            </a:fld>
            <a:endParaRPr lang="en-US"/>
          </a:p>
        </p:txBody>
      </p:sp>
    </p:spTree>
    <p:extLst>
      <p:ext uri="{BB962C8B-B14F-4D97-AF65-F5344CB8AC3E}">
        <p14:creationId xmlns:p14="http://schemas.microsoft.com/office/powerpoint/2010/main" val="38201170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DDE122E-FEBC-D248-A28D-E86C00584EAB}"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25E19-2B09-F040-B987-0B00B9BCA705}" type="slidenum">
              <a:rPr lang="en-US" smtClean="0"/>
              <a:t>‹#›</a:t>
            </a:fld>
            <a:endParaRPr lang="en-US"/>
          </a:p>
        </p:txBody>
      </p:sp>
    </p:spTree>
    <p:extLst>
      <p:ext uri="{BB962C8B-B14F-4D97-AF65-F5344CB8AC3E}">
        <p14:creationId xmlns:p14="http://schemas.microsoft.com/office/powerpoint/2010/main" val="1348188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F4E71-F70D-E398-384F-6D3E3E3FDAB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6064A3B-3F15-5300-C098-7945478051D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1D958CC-9060-D25F-668C-C1A1A41EB07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4A359BCF-D0A5-4E81-5CAC-A0F55B0A23BA}"/>
              </a:ext>
            </a:extLst>
          </p:cNvPr>
          <p:cNvSpPr>
            <a:spLocks noGrp="1"/>
          </p:cNvSpPr>
          <p:nvPr>
            <p:ph type="dt" sz="half" idx="10"/>
          </p:nvPr>
        </p:nvSpPr>
        <p:spPr/>
        <p:txBody>
          <a:bodyPr/>
          <a:lstStyle/>
          <a:p>
            <a:fld id="{E33BBE8C-DAB7-469E-9E05-E2BF7617D9E0}" type="datetimeFigureOut">
              <a:rPr lang="en-GB" smtClean="0"/>
              <a:t>12/06/2026</a:t>
            </a:fld>
            <a:endParaRPr lang="en-GB"/>
          </a:p>
        </p:txBody>
      </p:sp>
      <p:sp>
        <p:nvSpPr>
          <p:cNvPr id="6" name="Footer Placeholder 5">
            <a:extLst>
              <a:ext uri="{FF2B5EF4-FFF2-40B4-BE49-F238E27FC236}">
                <a16:creationId xmlns:a16="http://schemas.microsoft.com/office/drawing/2014/main" id="{0B4045E0-8AF1-D91C-10B9-8C2726F1EB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E417BA-F2CE-E4F7-67C6-5BE3D5F86BA3}"/>
              </a:ext>
            </a:extLst>
          </p:cNvPr>
          <p:cNvSpPr>
            <a:spLocks noGrp="1"/>
          </p:cNvSpPr>
          <p:nvPr>
            <p:ph type="sldNum" sz="quarter" idx="12"/>
          </p:nvPr>
        </p:nvSpPr>
        <p:spPr/>
        <p:txBody>
          <a:bodyPr/>
          <a:lstStyle/>
          <a:p>
            <a:fld id="{AB7D0FE5-DFD9-4298-9FF2-257D5FEB8752}" type="slidenum">
              <a:rPr lang="en-GB" smtClean="0"/>
              <a:t>‹#›</a:t>
            </a:fld>
            <a:endParaRPr lang="en-GB"/>
          </a:p>
        </p:txBody>
      </p:sp>
    </p:spTree>
    <p:extLst>
      <p:ext uri="{BB962C8B-B14F-4D97-AF65-F5344CB8AC3E}">
        <p14:creationId xmlns:p14="http://schemas.microsoft.com/office/powerpoint/2010/main" val="1754218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51128-C6F3-2E8E-94F7-94C4292EF06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659F5F1-3DBA-3358-550A-CAAC274B6E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0429532-84B5-6BCF-9AD4-A1A13D779B2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7F62BB2-E75C-8027-F57C-09304D7BE5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DF29A31-0434-32F2-4A9F-3C8404112E4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92794FC5-4601-FF36-6E44-2651EB9FED08}"/>
              </a:ext>
            </a:extLst>
          </p:cNvPr>
          <p:cNvSpPr>
            <a:spLocks noGrp="1"/>
          </p:cNvSpPr>
          <p:nvPr>
            <p:ph type="dt" sz="half" idx="10"/>
          </p:nvPr>
        </p:nvSpPr>
        <p:spPr/>
        <p:txBody>
          <a:bodyPr/>
          <a:lstStyle/>
          <a:p>
            <a:fld id="{E33BBE8C-DAB7-469E-9E05-E2BF7617D9E0}" type="datetimeFigureOut">
              <a:rPr lang="en-GB" smtClean="0"/>
              <a:t>12/06/2026</a:t>
            </a:fld>
            <a:endParaRPr lang="en-GB"/>
          </a:p>
        </p:txBody>
      </p:sp>
      <p:sp>
        <p:nvSpPr>
          <p:cNvPr id="8" name="Footer Placeholder 7">
            <a:extLst>
              <a:ext uri="{FF2B5EF4-FFF2-40B4-BE49-F238E27FC236}">
                <a16:creationId xmlns:a16="http://schemas.microsoft.com/office/drawing/2014/main" id="{3465BA1E-43B6-98A9-7C80-ACB68561945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258235D-FE59-127D-3DA0-E12CF45880FE}"/>
              </a:ext>
            </a:extLst>
          </p:cNvPr>
          <p:cNvSpPr>
            <a:spLocks noGrp="1"/>
          </p:cNvSpPr>
          <p:nvPr>
            <p:ph type="sldNum" sz="quarter" idx="12"/>
          </p:nvPr>
        </p:nvSpPr>
        <p:spPr/>
        <p:txBody>
          <a:bodyPr/>
          <a:lstStyle/>
          <a:p>
            <a:fld id="{AB7D0FE5-DFD9-4298-9FF2-257D5FEB8752}" type="slidenum">
              <a:rPr lang="en-GB" smtClean="0"/>
              <a:t>‹#›</a:t>
            </a:fld>
            <a:endParaRPr lang="en-GB"/>
          </a:p>
        </p:txBody>
      </p:sp>
    </p:spTree>
    <p:extLst>
      <p:ext uri="{BB962C8B-B14F-4D97-AF65-F5344CB8AC3E}">
        <p14:creationId xmlns:p14="http://schemas.microsoft.com/office/powerpoint/2010/main" val="361771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098C-38F6-3BB5-C29D-5CFA99F2519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813B5947-784D-DCB2-33DF-8074EB6E2C72}"/>
              </a:ext>
            </a:extLst>
          </p:cNvPr>
          <p:cNvSpPr>
            <a:spLocks noGrp="1"/>
          </p:cNvSpPr>
          <p:nvPr>
            <p:ph type="dt" sz="half" idx="10"/>
          </p:nvPr>
        </p:nvSpPr>
        <p:spPr/>
        <p:txBody>
          <a:bodyPr/>
          <a:lstStyle/>
          <a:p>
            <a:fld id="{E33BBE8C-DAB7-469E-9E05-E2BF7617D9E0}" type="datetimeFigureOut">
              <a:rPr lang="en-GB" smtClean="0"/>
              <a:t>12/06/2026</a:t>
            </a:fld>
            <a:endParaRPr lang="en-GB"/>
          </a:p>
        </p:txBody>
      </p:sp>
      <p:sp>
        <p:nvSpPr>
          <p:cNvPr id="4" name="Footer Placeholder 3">
            <a:extLst>
              <a:ext uri="{FF2B5EF4-FFF2-40B4-BE49-F238E27FC236}">
                <a16:creationId xmlns:a16="http://schemas.microsoft.com/office/drawing/2014/main" id="{A633603B-4F54-E614-1A74-4DE79C5B65C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E8719B6-D938-131C-D9AA-389C54F9D2A0}"/>
              </a:ext>
            </a:extLst>
          </p:cNvPr>
          <p:cNvSpPr>
            <a:spLocks noGrp="1"/>
          </p:cNvSpPr>
          <p:nvPr>
            <p:ph type="sldNum" sz="quarter" idx="12"/>
          </p:nvPr>
        </p:nvSpPr>
        <p:spPr/>
        <p:txBody>
          <a:bodyPr/>
          <a:lstStyle/>
          <a:p>
            <a:fld id="{AB7D0FE5-DFD9-4298-9FF2-257D5FEB8752}" type="slidenum">
              <a:rPr lang="en-GB" smtClean="0"/>
              <a:t>‹#›</a:t>
            </a:fld>
            <a:endParaRPr lang="en-GB"/>
          </a:p>
        </p:txBody>
      </p:sp>
    </p:spTree>
    <p:extLst>
      <p:ext uri="{BB962C8B-B14F-4D97-AF65-F5344CB8AC3E}">
        <p14:creationId xmlns:p14="http://schemas.microsoft.com/office/powerpoint/2010/main" val="3031595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8301B0-DE27-CA4E-7C85-1BD876711869}"/>
              </a:ext>
            </a:extLst>
          </p:cNvPr>
          <p:cNvSpPr>
            <a:spLocks noGrp="1"/>
          </p:cNvSpPr>
          <p:nvPr>
            <p:ph type="dt" sz="half" idx="10"/>
          </p:nvPr>
        </p:nvSpPr>
        <p:spPr/>
        <p:txBody>
          <a:bodyPr/>
          <a:lstStyle/>
          <a:p>
            <a:fld id="{E33BBE8C-DAB7-469E-9E05-E2BF7617D9E0}" type="datetimeFigureOut">
              <a:rPr lang="en-GB" smtClean="0"/>
              <a:t>12/06/2026</a:t>
            </a:fld>
            <a:endParaRPr lang="en-GB"/>
          </a:p>
        </p:txBody>
      </p:sp>
      <p:sp>
        <p:nvSpPr>
          <p:cNvPr id="3" name="Footer Placeholder 2">
            <a:extLst>
              <a:ext uri="{FF2B5EF4-FFF2-40B4-BE49-F238E27FC236}">
                <a16:creationId xmlns:a16="http://schemas.microsoft.com/office/drawing/2014/main" id="{5F10833F-E4F1-FF84-71C3-2EBFFFF2F97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1326992-A066-ACFB-97A3-7EE7E77774F9}"/>
              </a:ext>
            </a:extLst>
          </p:cNvPr>
          <p:cNvSpPr>
            <a:spLocks noGrp="1"/>
          </p:cNvSpPr>
          <p:nvPr>
            <p:ph type="sldNum" sz="quarter" idx="12"/>
          </p:nvPr>
        </p:nvSpPr>
        <p:spPr/>
        <p:txBody>
          <a:bodyPr/>
          <a:lstStyle/>
          <a:p>
            <a:fld id="{AB7D0FE5-DFD9-4298-9FF2-257D5FEB8752}" type="slidenum">
              <a:rPr lang="en-GB" smtClean="0"/>
              <a:t>‹#›</a:t>
            </a:fld>
            <a:endParaRPr lang="en-GB"/>
          </a:p>
        </p:txBody>
      </p:sp>
    </p:spTree>
    <p:extLst>
      <p:ext uri="{BB962C8B-B14F-4D97-AF65-F5344CB8AC3E}">
        <p14:creationId xmlns:p14="http://schemas.microsoft.com/office/powerpoint/2010/main" val="4020203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D74C7-36CE-750D-CD1E-89E5F2CEAA4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7CA6CC7-2D30-F2F6-3DEF-1DDAF5A8CC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8E8C239E-88F1-2B1E-1934-F4BF18284B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DEB4AC1-C8E7-85A2-CB20-9438544B6661}"/>
              </a:ext>
            </a:extLst>
          </p:cNvPr>
          <p:cNvSpPr>
            <a:spLocks noGrp="1"/>
          </p:cNvSpPr>
          <p:nvPr>
            <p:ph type="dt" sz="half" idx="10"/>
          </p:nvPr>
        </p:nvSpPr>
        <p:spPr/>
        <p:txBody>
          <a:bodyPr/>
          <a:lstStyle/>
          <a:p>
            <a:fld id="{E33BBE8C-DAB7-469E-9E05-E2BF7617D9E0}" type="datetimeFigureOut">
              <a:rPr lang="en-GB" smtClean="0"/>
              <a:t>12/06/2026</a:t>
            </a:fld>
            <a:endParaRPr lang="en-GB"/>
          </a:p>
        </p:txBody>
      </p:sp>
      <p:sp>
        <p:nvSpPr>
          <p:cNvPr id="6" name="Footer Placeholder 5">
            <a:extLst>
              <a:ext uri="{FF2B5EF4-FFF2-40B4-BE49-F238E27FC236}">
                <a16:creationId xmlns:a16="http://schemas.microsoft.com/office/drawing/2014/main" id="{161C9DAC-0D42-C705-6B61-F691F8A292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8B446C-9A72-A47D-AE62-EA480FB809EF}"/>
              </a:ext>
            </a:extLst>
          </p:cNvPr>
          <p:cNvSpPr>
            <a:spLocks noGrp="1"/>
          </p:cNvSpPr>
          <p:nvPr>
            <p:ph type="sldNum" sz="quarter" idx="12"/>
          </p:nvPr>
        </p:nvSpPr>
        <p:spPr/>
        <p:txBody>
          <a:bodyPr/>
          <a:lstStyle/>
          <a:p>
            <a:fld id="{AB7D0FE5-DFD9-4298-9FF2-257D5FEB8752}" type="slidenum">
              <a:rPr lang="en-GB" smtClean="0"/>
              <a:t>‹#›</a:t>
            </a:fld>
            <a:endParaRPr lang="en-GB"/>
          </a:p>
        </p:txBody>
      </p:sp>
    </p:spTree>
    <p:extLst>
      <p:ext uri="{BB962C8B-B14F-4D97-AF65-F5344CB8AC3E}">
        <p14:creationId xmlns:p14="http://schemas.microsoft.com/office/powerpoint/2010/main" val="558847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16DC3-89D0-1C55-CE05-8D7B718C54C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F96DC654-0D7F-3248-2F7E-D88428136F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F31E1CF-0BCE-1CB8-5683-A07B8E7E9D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B6ED16A-4341-6A3D-E632-813946789AE0}"/>
              </a:ext>
            </a:extLst>
          </p:cNvPr>
          <p:cNvSpPr>
            <a:spLocks noGrp="1"/>
          </p:cNvSpPr>
          <p:nvPr>
            <p:ph type="dt" sz="half" idx="10"/>
          </p:nvPr>
        </p:nvSpPr>
        <p:spPr/>
        <p:txBody>
          <a:bodyPr/>
          <a:lstStyle/>
          <a:p>
            <a:fld id="{E33BBE8C-DAB7-469E-9E05-E2BF7617D9E0}" type="datetimeFigureOut">
              <a:rPr lang="en-GB" smtClean="0"/>
              <a:t>12/06/2026</a:t>
            </a:fld>
            <a:endParaRPr lang="en-GB"/>
          </a:p>
        </p:txBody>
      </p:sp>
      <p:sp>
        <p:nvSpPr>
          <p:cNvPr id="6" name="Footer Placeholder 5">
            <a:extLst>
              <a:ext uri="{FF2B5EF4-FFF2-40B4-BE49-F238E27FC236}">
                <a16:creationId xmlns:a16="http://schemas.microsoft.com/office/drawing/2014/main" id="{9DEAC7B6-4A5A-0701-D60A-9D5E33ED1D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4626D98-EF6D-4438-AC5B-7748C2AC3753}"/>
              </a:ext>
            </a:extLst>
          </p:cNvPr>
          <p:cNvSpPr>
            <a:spLocks noGrp="1"/>
          </p:cNvSpPr>
          <p:nvPr>
            <p:ph type="sldNum" sz="quarter" idx="12"/>
          </p:nvPr>
        </p:nvSpPr>
        <p:spPr/>
        <p:txBody>
          <a:bodyPr/>
          <a:lstStyle/>
          <a:p>
            <a:fld id="{AB7D0FE5-DFD9-4298-9FF2-257D5FEB8752}" type="slidenum">
              <a:rPr lang="en-GB" smtClean="0"/>
              <a:t>‹#›</a:t>
            </a:fld>
            <a:endParaRPr lang="en-GB"/>
          </a:p>
        </p:txBody>
      </p:sp>
    </p:spTree>
    <p:extLst>
      <p:ext uri="{BB962C8B-B14F-4D97-AF65-F5344CB8AC3E}">
        <p14:creationId xmlns:p14="http://schemas.microsoft.com/office/powerpoint/2010/main" val="708105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BA3CD0-D002-DB67-F0D2-C7708CBF07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0D4CEEB-1498-3312-446D-3313088467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C18AD85-1B1D-0308-DDA3-43CA837224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33BBE8C-DAB7-469E-9E05-E2BF7617D9E0}" type="datetimeFigureOut">
              <a:rPr lang="en-GB" smtClean="0"/>
              <a:t>12/06/2026</a:t>
            </a:fld>
            <a:endParaRPr lang="en-GB"/>
          </a:p>
        </p:txBody>
      </p:sp>
      <p:sp>
        <p:nvSpPr>
          <p:cNvPr id="5" name="Footer Placeholder 4">
            <a:extLst>
              <a:ext uri="{FF2B5EF4-FFF2-40B4-BE49-F238E27FC236}">
                <a16:creationId xmlns:a16="http://schemas.microsoft.com/office/drawing/2014/main" id="{48B3D01B-A5B5-DFE1-32BF-401EB8AA52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9D9D0E3-7BBF-2673-8D72-6CC6EFE8BA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B7D0FE5-DFD9-4298-9FF2-257D5FEB8752}" type="slidenum">
              <a:rPr lang="en-GB" smtClean="0"/>
              <a:t>‹#›</a:t>
            </a:fld>
            <a:endParaRPr lang="en-GB"/>
          </a:p>
        </p:txBody>
      </p:sp>
    </p:spTree>
    <p:extLst>
      <p:ext uri="{BB962C8B-B14F-4D97-AF65-F5344CB8AC3E}">
        <p14:creationId xmlns:p14="http://schemas.microsoft.com/office/powerpoint/2010/main" val="938588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FAF8BF-32F1-4756-B3B2-D37AD124F7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BADC9D6-7F9B-4D9B-BD9E-1FAA8E910C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2EF8DE-2223-463E-A6A7-7E8BDC6F8C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B14CFF-20F7-4D13-96A7-DCCDFF0F142D}" type="datetimeFigureOut">
              <a:rPr lang="en-GB" smtClean="0"/>
              <a:t>12/06/2026</a:t>
            </a:fld>
            <a:endParaRPr lang="en-GB"/>
          </a:p>
        </p:txBody>
      </p:sp>
      <p:sp>
        <p:nvSpPr>
          <p:cNvPr id="5" name="Footer Placeholder 4">
            <a:extLst>
              <a:ext uri="{FF2B5EF4-FFF2-40B4-BE49-F238E27FC236}">
                <a16:creationId xmlns:a16="http://schemas.microsoft.com/office/drawing/2014/main" id="{7F8E6680-0F5D-4D60-8C19-1C3C120E72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F5E8AA3-2751-4E70-AFA8-16194093D0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7AB7C9-F60A-4FFC-8D6F-EB03525ACE9C}" type="slidenum">
              <a:rPr lang="en-GB" smtClean="0"/>
              <a:t>‹#›</a:t>
            </a:fld>
            <a:endParaRPr lang="en-GB"/>
          </a:p>
        </p:txBody>
      </p:sp>
    </p:spTree>
    <p:extLst>
      <p:ext uri="{BB962C8B-B14F-4D97-AF65-F5344CB8AC3E}">
        <p14:creationId xmlns:p14="http://schemas.microsoft.com/office/powerpoint/2010/main" val="5062016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DDE122E-FEBC-D248-A28D-E86C00584EAB}" type="datetimeFigureOut">
              <a:rPr lang="en-US" smtClean="0"/>
              <a:t>6/12/2026</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CC25E19-2B09-F040-B987-0B00B9BCA705}" type="slidenum">
              <a:rPr lang="en-US" smtClean="0"/>
              <a:t>‹#›</a:t>
            </a:fld>
            <a:endParaRPr lang="en-US"/>
          </a:p>
        </p:txBody>
      </p:sp>
    </p:spTree>
    <p:extLst>
      <p:ext uri="{BB962C8B-B14F-4D97-AF65-F5344CB8AC3E}">
        <p14:creationId xmlns:p14="http://schemas.microsoft.com/office/powerpoint/2010/main" val="25442775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8.xml"/><Relationship Id="rId5" Type="http://schemas.openxmlformats.org/officeDocument/2006/relationships/image" Target="../media/image53.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28.xml"/><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hyperlink" Target="mailto:paul.bowie@nhs.sco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E23453A-9A0F-12EE-5955-2141102712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C4E836-8765-2E8D-213F-AA7E6F7DEF3A}"/>
              </a:ext>
            </a:extLst>
          </p:cNvPr>
          <p:cNvSpPr>
            <a:spLocks noGrp="1"/>
          </p:cNvSpPr>
          <p:nvPr>
            <p:ph type="ctrTitle"/>
          </p:nvPr>
        </p:nvSpPr>
        <p:spPr>
          <a:xfrm>
            <a:off x="702366" y="367259"/>
            <a:ext cx="11039060" cy="2387600"/>
          </a:xfrm>
        </p:spPr>
        <p:txBody>
          <a:bodyPr>
            <a:noAutofit/>
          </a:bodyPr>
          <a:lstStyle/>
          <a:p>
            <a:pPr>
              <a:lnSpc>
                <a:spcPct val="115000"/>
              </a:lnSpc>
              <a:spcAft>
                <a:spcPts val="1000"/>
              </a:spcAft>
              <a:buNone/>
            </a:pPr>
            <a:br>
              <a:rPr lang="en-GB" sz="4400" b="1" dirty="0">
                <a:solidFill>
                  <a:srgbClr val="7030A0"/>
                </a:solidFill>
              </a:rPr>
            </a:br>
            <a:br>
              <a:rPr lang="en-GB" sz="4400" b="1" dirty="0">
                <a:solidFill>
                  <a:srgbClr val="7030A0"/>
                </a:solidFill>
              </a:rPr>
            </a:br>
            <a:r>
              <a:rPr lang="en-NZ" sz="4400" b="1" dirty="0">
                <a:solidFill>
                  <a:srgbClr val="7030A0"/>
                </a:solidFill>
                <a:latin typeface="Calibri" panose="020F0502020204030204" pitchFamily="34" charset="0"/>
                <a:cs typeface="Times New Roman" panose="02020603050405020304" pitchFamily="18" charset="0"/>
              </a:rPr>
              <a:t>E</a:t>
            </a:r>
            <a:r>
              <a:rPr lang="en-NZ" sz="4400" b="1" dirty="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mbedding Human </a:t>
            </a:r>
            <a:r>
              <a:rPr lang="en-NZ" sz="4400" b="1"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F</a:t>
            </a:r>
            <a:r>
              <a:rPr lang="en-NZ" sz="4400" b="1" dirty="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actors in Healthcare: </a:t>
            </a:r>
            <a:r>
              <a:rPr lang="en-NZ" sz="4400" b="1" i="1" dirty="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Benefits, Progress and Challenges</a:t>
            </a:r>
            <a:r>
              <a:rPr lang="en-NZ" sz="4400" b="1" dirty="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4400" b="1" dirty="0">
              <a:solidFill>
                <a:srgbClr val="7030A0"/>
              </a:solidFill>
            </a:endParaRPr>
          </a:p>
        </p:txBody>
      </p:sp>
      <p:pic>
        <p:nvPicPr>
          <p:cNvPr id="4" name="Picture 3">
            <a:extLst>
              <a:ext uri="{FF2B5EF4-FFF2-40B4-BE49-F238E27FC236}">
                <a16:creationId xmlns:a16="http://schemas.microsoft.com/office/drawing/2014/main" id="{528A6746-EF41-CC1F-F258-468669F4620C}"/>
              </a:ext>
            </a:extLst>
          </p:cNvPr>
          <p:cNvPicPr>
            <a:picLocks noChangeAspect="1"/>
          </p:cNvPicPr>
          <p:nvPr/>
        </p:nvPicPr>
        <p:blipFill>
          <a:blip r:embed="rId3"/>
          <a:stretch>
            <a:fillRect/>
          </a:stretch>
        </p:blipFill>
        <p:spPr>
          <a:xfrm>
            <a:off x="4226331" y="5041856"/>
            <a:ext cx="1361606" cy="1361606"/>
          </a:xfrm>
          <a:prstGeom prst="rect">
            <a:avLst/>
          </a:prstGeom>
        </p:spPr>
      </p:pic>
      <p:pic>
        <p:nvPicPr>
          <p:cNvPr id="6" name="Picture 5">
            <a:extLst>
              <a:ext uri="{FF2B5EF4-FFF2-40B4-BE49-F238E27FC236}">
                <a16:creationId xmlns:a16="http://schemas.microsoft.com/office/drawing/2014/main" id="{7EB26C0F-D9FA-A86A-8F50-EA87AACFD658}"/>
              </a:ext>
            </a:extLst>
          </p:cNvPr>
          <p:cNvPicPr>
            <a:picLocks noChangeAspect="1"/>
          </p:cNvPicPr>
          <p:nvPr/>
        </p:nvPicPr>
        <p:blipFill>
          <a:blip r:embed="rId4"/>
          <a:stretch>
            <a:fillRect/>
          </a:stretch>
        </p:blipFill>
        <p:spPr>
          <a:xfrm>
            <a:off x="6096000" y="5396632"/>
            <a:ext cx="3027780" cy="906124"/>
          </a:xfrm>
          <a:prstGeom prst="rect">
            <a:avLst/>
          </a:prstGeom>
        </p:spPr>
      </p:pic>
      <p:sp>
        <p:nvSpPr>
          <p:cNvPr id="3" name="TextBox 2">
            <a:extLst>
              <a:ext uri="{FF2B5EF4-FFF2-40B4-BE49-F238E27FC236}">
                <a16:creationId xmlns:a16="http://schemas.microsoft.com/office/drawing/2014/main" id="{3ED5371B-1AE5-44B2-E6A6-600E9F8362D3}"/>
              </a:ext>
            </a:extLst>
          </p:cNvPr>
          <p:cNvSpPr txBox="1"/>
          <p:nvPr/>
        </p:nvSpPr>
        <p:spPr>
          <a:xfrm>
            <a:off x="1126435" y="3290692"/>
            <a:ext cx="9939130" cy="800219"/>
          </a:xfrm>
          <a:prstGeom prst="rect">
            <a:avLst/>
          </a:prstGeom>
          <a:noFill/>
        </p:spPr>
        <p:txBody>
          <a:bodyPr wrap="square" rtlCol="0">
            <a:spAutoFit/>
          </a:bodyPr>
          <a:lstStyle/>
          <a:p>
            <a:pPr algn="ctr"/>
            <a:r>
              <a:rPr lang="en-GB" sz="2800" b="1" dirty="0"/>
              <a:t>Paul Bowie</a:t>
            </a:r>
          </a:p>
          <a:p>
            <a:pPr algn="ctr"/>
            <a:r>
              <a:rPr lang="en-GB" b="1" dirty="0"/>
              <a:t> </a:t>
            </a:r>
            <a:r>
              <a:rPr lang="en-GB" dirty="0"/>
              <a:t>PhD </a:t>
            </a:r>
            <a:r>
              <a:rPr lang="en-GB" dirty="0" err="1"/>
              <a:t>C.ErgHF</a:t>
            </a:r>
            <a:r>
              <a:rPr lang="en-GB" dirty="0"/>
              <a:t>, MCIEHF </a:t>
            </a:r>
            <a:r>
              <a:rPr lang="en-GB" dirty="0" err="1"/>
              <a:t>FRCPEd</a:t>
            </a:r>
            <a:r>
              <a:rPr lang="en-GB" dirty="0"/>
              <a:t> FRCGP (hon)</a:t>
            </a:r>
          </a:p>
        </p:txBody>
      </p:sp>
    </p:spTree>
    <p:extLst>
      <p:ext uri="{BB962C8B-B14F-4D97-AF65-F5344CB8AC3E}">
        <p14:creationId xmlns:p14="http://schemas.microsoft.com/office/powerpoint/2010/main" val="3260060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7BAEC-F084-466E-93E4-E2A12FC0F13E}"/>
              </a:ext>
            </a:extLst>
          </p:cNvPr>
          <p:cNvSpPr>
            <a:spLocks noGrp="1"/>
          </p:cNvSpPr>
          <p:nvPr>
            <p:ph type="title"/>
          </p:nvPr>
        </p:nvSpPr>
        <p:spPr>
          <a:xfrm>
            <a:off x="569843" y="747967"/>
            <a:ext cx="10744200" cy="545552"/>
          </a:xfrm>
        </p:spPr>
        <p:txBody>
          <a:bodyPr>
            <a:normAutofit fontScale="90000"/>
          </a:bodyPr>
          <a:lstStyle/>
          <a:p>
            <a:pPr algn="ctr"/>
            <a:r>
              <a:rPr lang="en-GB" b="1" dirty="0">
                <a:solidFill>
                  <a:srgbClr val="7030A0"/>
                </a:solidFill>
                <a:latin typeface="+mn-lt"/>
              </a:rPr>
              <a:t>Examples of Human Factors Integration in </a:t>
            </a:r>
            <a:br>
              <a:rPr lang="en-GB" b="1" dirty="0">
                <a:solidFill>
                  <a:srgbClr val="7030A0"/>
                </a:solidFill>
                <a:latin typeface="+mn-lt"/>
              </a:rPr>
            </a:br>
            <a:r>
              <a:rPr lang="en-GB" b="1" dirty="0">
                <a:solidFill>
                  <a:srgbClr val="7030A0"/>
                </a:solidFill>
                <a:latin typeface="+mn-lt"/>
              </a:rPr>
              <a:t>Education and Training</a:t>
            </a:r>
          </a:p>
        </p:txBody>
      </p:sp>
      <p:sp>
        <p:nvSpPr>
          <p:cNvPr id="3" name="Content Placeholder 2">
            <a:extLst>
              <a:ext uri="{FF2B5EF4-FFF2-40B4-BE49-F238E27FC236}">
                <a16:creationId xmlns:a16="http://schemas.microsoft.com/office/drawing/2014/main" id="{4FC6E752-E739-49C1-8B53-64A1669EAD79}"/>
              </a:ext>
            </a:extLst>
          </p:cNvPr>
          <p:cNvSpPr>
            <a:spLocks noGrp="1"/>
          </p:cNvSpPr>
          <p:nvPr>
            <p:ph idx="1"/>
          </p:nvPr>
        </p:nvSpPr>
        <p:spPr>
          <a:xfrm>
            <a:off x="5845976" y="2217467"/>
            <a:ext cx="5899825" cy="2856898"/>
          </a:xfrm>
        </p:spPr>
        <p:txBody>
          <a:bodyPr>
            <a:normAutofit fontScale="92500"/>
          </a:bodyPr>
          <a:lstStyle/>
          <a:p>
            <a:pPr>
              <a:spcBef>
                <a:spcPts val="1200"/>
              </a:spcBef>
            </a:pPr>
            <a:r>
              <a:rPr lang="en-GB" sz="2400" dirty="0"/>
              <a:t>Entry-level HFE e-learning </a:t>
            </a:r>
          </a:p>
          <a:p>
            <a:pPr>
              <a:spcBef>
                <a:spcPts val="1200"/>
              </a:spcBef>
            </a:pPr>
            <a:r>
              <a:rPr lang="en-GB" sz="2400" dirty="0"/>
              <a:t>Open Access CPD Module</a:t>
            </a:r>
          </a:p>
          <a:p>
            <a:pPr>
              <a:spcBef>
                <a:spcPts val="1200"/>
              </a:spcBef>
            </a:pPr>
            <a:r>
              <a:rPr lang="en-GB" sz="2400" dirty="0"/>
              <a:t>HFE Primer for Academics, Educators and Learners</a:t>
            </a:r>
          </a:p>
          <a:p>
            <a:pPr>
              <a:spcBef>
                <a:spcPts val="1200"/>
              </a:spcBef>
            </a:pPr>
            <a:r>
              <a:rPr lang="en-GB" sz="2400" dirty="0"/>
              <a:t>Safety Learning Reviews (Team and Organisational Level)</a:t>
            </a:r>
          </a:p>
          <a:p>
            <a:pPr>
              <a:spcBef>
                <a:spcPts val="1200"/>
              </a:spcBef>
            </a:pPr>
            <a:r>
              <a:rPr lang="en-GB" sz="2400" dirty="0"/>
              <a:t>Brilliant Basics HFE Teaching Packs (Phase 1)</a:t>
            </a:r>
          </a:p>
        </p:txBody>
      </p:sp>
      <p:pic>
        <p:nvPicPr>
          <p:cNvPr id="7" name="Picture 6">
            <a:extLst>
              <a:ext uri="{FF2B5EF4-FFF2-40B4-BE49-F238E27FC236}">
                <a16:creationId xmlns:a16="http://schemas.microsoft.com/office/drawing/2014/main" id="{100CF06A-9023-443E-AAB0-B76F8ED1E205}"/>
              </a:ext>
            </a:extLst>
          </p:cNvPr>
          <p:cNvPicPr>
            <a:picLocks noChangeAspect="1"/>
          </p:cNvPicPr>
          <p:nvPr/>
        </p:nvPicPr>
        <p:blipFill>
          <a:blip r:embed="rId2"/>
          <a:stretch>
            <a:fillRect/>
          </a:stretch>
        </p:blipFill>
        <p:spPr>
          <a:xfrm>
            <a:off x="741013" y="2486919"/>
            <a:ext cx="4716993" cy="2317994"/>
          </a:xfrm>
          <a:prstGeom prst="rect">
            <a:avLst/>
          </a:prstGeom>
        </p:spPr>
      </p:pic>
    </p:spTree>
    <p:extLst>
      <p:ext uri="{BB962C8B-B14F-4D97-AF65-F5344CB8AC3E}">
        <p14:creationId xmlns:p14="http://schemas.microsoft.com/office/powerpoint/2010/main" val="1897191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BA75E-75F3-D508-B726-5872BA99E88F}"/>
              </a:ext>
            </a:extLst>
          </p:cNvPr>
          <p:cNvSpPr>
            <a:spLocks noGrp="1"/>
          </p:cNvSpPr>
          <p:nvPr>
            <p:ph type="title"/>
          </p:nvPr>
        </p:nvSpPr>
        <p:spPr>
          <a:xfrm>
            <a:off x="1019355" y="622041"/>
            <a:ext cx="10515600" cy="545552"/>
          </a:xfrm>
        </p:spPr>
        <p:txBody>
          <a:bodyPr>
            <a:normAutofit fontScale="90000"/>
          </a:bodyPr>
          <a:lstStyle/>
          <a:p>
            <a:pPr algn="ctr"/>
            <a:r>
              <a:rPr lang="en-GB" dirty="0">
                <a:latin typeface="+mn-lt"/>
              </a:rPr>
              <a:t>Brilliant Basics HFE Teaching Packs – Phase 1</a:t>
            </a:r>
          </a:p>
        </p:txBody>
      </p:sp>
      <p:sp>
        <p:nvSpPr>
          <p:cNvPr id="5" name="TextBox 4">
            <a:extLst>
              <a:ext uri="{FF2B5EF4-FFF2-40B4-BE49-F238E27FC236}">
                <a16:creationId xmlns:a16="http://schemas.microsoft.com/office/drawing/2014/main" id="{5B6FAB53-04D6-022F-947F-F94A44250F04}"/>
              </a:ext>
            </a:extLst>
          </p:cNvPr>
          <p:cNvSpPr txBox="1"/>
          <p:nvPr/>
        </p:nvSpPr>
        <p:spPr>
          <a:xfrm>
            <a:off x="1414732" y="1682150"/>
            <a:ext cx="2441275" cy="830997"/>
          </a:xfrm>
          <a:prstGeom prst="rect">
            <a:avLst/>
          </a:prstGeom>
          <a:solidFill>
            <a:srgbClr val="7030A0"/>
          </a:solidFill>
        </p:spPr>
        <p:txBody>
          <a:bodyPr wrap="square" rtlCol="0">
            <a:spAutoFit/>
          </a:bodyPr>
          <a:lstStyle/>
          <a:p>
            <a:pPr algn="ctr"/>
            <a:r>
              <a:rPr lang="en-GB" sz="2400" b="1" dirty="0">
                <a:solidFill>
                  <a:schemeClr val="bg1"/>
                </a:solidFill>
              </a:rPr>
              <a:t>Introduction to HFE</a:t>
            </a:r>
          </a:p>
        </p:txBody>
      </p:sp>
      <p:sp>
        <p:nvSpPr>
          <p:cNvPr id="6" name="TextBox 5">
            <a:extLst>
              <a:ext uri="{FF2B5EF4-FFF2-40B4-BE49-F238E27FC236}">
                <a16:creationId xmlns:a16="http://schemas.microsoft.com/office/drawing/2014/main" id="{0ED1A912-2CEF-04F1-F13E-B98896C44732}"/>
              </a:ext>
            </a:extLst>
          </p:cNvPr>
          <p:cNvSpPr txBox="1"/>
          <p:nvPr/>
        </p:nvSpPr>
        <p:spPr>
          <a:xfrm>
            <a:off x="4646762" y="1682150"/>
            <a:ext cx="2441275" cy="830997"/>
          </a:xfrm>
          <a:prstGeom prst="rect">
            <a:avLst/>
          </a:prstGeom>
          <a:solidFill>
            <a:srgbClr val="7030A0"/>
          </a:solidFill>
        </p:spPr>
        <p:txBody>
          <a:bodyPr wrap="square" rtlCol="0">
            <a:spAutoFit/>
          </a:bodyPr>
          <a:lstStyle/>
          <a:p>
            <a:pPr algn="ctr"/>
            <a:r>
              <a:rPr lang="en-GB" sz="2400" b="1" dirty="0">
                <a:solidFill>
                  <a:schemeClr val="bg1"/>
                </a:solidFill>
              </a:rPr>
              <a:t>The Systems Approach</a:t>
            </a:r>
          </a:p>
        </p:txBody>
      </p:sp>
      <p:sp>
        <p:nvSpPr>
          <p:cNvPr id="7" name="TextBox 6">
            <a:extLst>
              <a:ext uri="{FF2B5EF4-FFF2-40B4-BE49-F238E27FC236}">
                <a16:creationId xmlns:a16="http://schemas.microsoft.com/office/drawing/2014/main" id="{7827EF8B-BD58-9907-62C4-19C9A1D49FE8}"/>
              </a:ext>
            </a:extLst>
          </p:cNvPr>
          <p:cNvSpPr txBox="1"/>
          <p:nvPr/>
        </p:nvSpPr>
        <p:spPr>
          <a:xfrm>
            <a:off x="8243977" y="1682150"/>
            <a:ext cx="2441275" cy="830997"/>
          </a:xfrm>
          <a:prstGeom prst="rect">
            <a:avLst/>
          </a:prstGeom>
          <a:solidFill>
            <a:srgbClr val="7030A0"/>
          </a:solidFill>
        </p:spPr>
        <p:txBody>
          <a:bodyPr wrap="square" rtlCol="0">
            <a:spAutoFit/>
          </a:bodyPr>
          <a:lstStyle/>
          <a:p>
            <a:pPr algn="ctr"/>
            <a:r>
              <a:rPr lang="en-GB" sz="2400" b="1" dirty="0">
                <a:solidFill>
                  <a:schemeClr val="bg1"/>
                </a:solidFill>
              </a:rPr>
              <a:t>Designing for People</a:t>
            </a:r>
          </a:p>
        </p:txBody>
      </p:sp>
      <p:sp>
        <p:nvSpPr>
          <p:cNvPr id="8" name="TextBox 7">
            <a:extLst>
              <a:ext uri="{FF2B5EF4-FFF2-40B4-BE49-F238E27FC236}">
                <a16:creationId xmlns:a16="http://schemas.microsoft.com/office/drawing/2014/main" id="{3069A70C-93B4-D4B8-374C-06A48FCCB7F2}"/>
              </a:ext>
            </a:extLst>
          </p:cNvPr>
          <p:cNvSpPr txBox="1"/>
          <p:nvPr/>
        </p:nvSpPr>
        <p:spPr>
          <a:xfrm>
            <a:off x="1414732" y="2748950"/>
            <a:ext cx="2441275" cy="830997"/>
          </a:xfrm>
          <a:prstGeom prst="rect">
            <a:avLst/>
          </a:prstGeom>
          <a:solidFill>
            <a:srgbClr val="7030A0"/>
          </a:solidFill>
        </p:spPr>
        <p:txBody>
          <a:bodyPr wrap="square" rtlCol="0">
            <a:spAutoFit/>
          </a:bodyPr>
          <a:lstStyle/>
          <a:p>
            <a:pPr algn="ctr"/>
            <a:r>
              <a:rPr lang="en-GB" sz="2400" b="1" dirty="0">
                <a:solidFill>
                  <a:schemeClr val="bg1"/>
                </a:solidFill>
              </a:rPr>
              <a:t>Exploring Human Work</a:t>
            </a:r>
          </a:p>
        </p:txBody>
      </p:sp>
      <p:sp>
        <p:nvSpPr>
          <p:cNvPr id="9" name="TextBox 8">
            <a:extLst>
              <a:ext uri="{FF2B5EF4-FFF2-40B4-BE49-F238E27FC236}">
                <a16:creationId xmlns:a16="http://schemas.microsoft.com/office/drawing/2014/main" id="{231F4335-907A-8D4B-98C6-A123B258E366}"/>
              </a:ext>
            </a:extLst>
          </p:cNvPr>
          <p:cNvSpPr txBox="1"/>
          <p:nvPr/>
        </p:nvSpPr>
        <p:spPr>
          <a:xfrm>
            <a:off x="4646762" y="2748949"/>
            <a:ext cx="2441275" cy="830997"/>
          </a:xfrm>
          <a:prstGeom prst="rect">
            <a:avLst/>
          </a:prstGeom>
          <a:solidFill>
            <a:srgbClr val="7030A0"/>
          </a:solidFill>
        </p:spPr>
        <p:txBody>
          <a:bodyPr wrap="square" rtlCol="0">
            <a:spAutoFit/>
          </a:bodyPr>
          <a:lstStyle/>
          <a:p>
            <a:pPr algn="ctr"/>
            <a:r>
              <a:rPr lang="en-GB" sz="2400" b="1" dirty="0">
                <a:solidFill>
                  <a:schemeClr val="bg1"/>
                </a:solidFill>
              </a:rPr>
              <a:t>Designing Work Procedures</a:t>
            </a:r>
          </a:p>
        </p:txBody>
      </p:sp>
      <p:sp>
        <p:nvSpPr>
          <p:cNvPr id="10" name="TextBox 9">
            <a:extLst>
              <a:ext uri="{FF2B5EF4-FFF2-40B4-BE49-F238E27FC236}">
                <a16:creationId xmlns:a16="http://schemas.microsoft.com/office/drawing/2014/main" id="{8E6466E6-80B0-3B8E-734F-9E14514EB3CC}"/>
              </a:ext>
            </a:extLst>
          </p:cNvPr>
          <p:cNvSpPr txBox="1"/>
          <p:nvPr/>
        </p:nvSpPr>
        <p:spPr>
          <a:xfrm>
            <a:off x="8243977" y="2748949"/>
            <a:ext cx="2441275" cy="830997"/>
          </a:xfrm>
          <a:prstGeom prst="rect">
            <a:avLst/>
          </a:prstGeom>
          <a:solidFill>
            <a:srgbClr val="7030A0"/>
          </a:solidFill>
        </p:spPr>
        <p:txBody>
          <a:bodyPr wrap="square" rtlCol="0">
            <a:spAutoFit/>
          </a:bodyPr>
          <a:lstStyle/>
          <a:p>
            <a:pPr algn="ctr"/>
            <a:r>
              <a:rPr lang="en-GB" sz="2400" b="1" dirty="0">
                <a:solidFill>
                  <a:schemeClr val="bg1"/>
                </a:solidFill>
              </a:rPr>
              <a:t>Safety </a:t>
            </a:r>
          </a:p>
          <a:p>
            <a:pPr algn="ctr"/>
            <a:r>
              <a:rPr lang="en-GB" sz="2400" b="1" dirty="0">
                <a:solidFill>
                  <a:schemeClr val="bg1"/>
                </a:solidFill>
              </a:rPr>
              <a:t>Culture</a:t>
            </a:r>
          </a:p>
        </p:txBody>
      </p:sp>
      <p:sp>
        <p:nvSpPr>
          <p:cNvPr id="11" name="TextBox 10">
            <a:extLst>
              <a:ext uri="{FF2B5EF4-FFF2-40B4-BE49-F238E27FC236}">
                <a16:creationId xmlns:a16="http://schemas.microsoft.com/office/drawing/2014/main" id="{735DAC37-4A1F-CF8F-BB6A-C4696BD159C0}"/>
              </a:ext>
            </a:extLst>
          </p:cNvPr>
          <p:cNvSpPr txBox="1"/>
          <p:nvPr/>
        </p:nvSpPr>
        <p:spPr>
          <a:xfrm>
            <a:off x="1708029" y="4048664"/>
            <a:ext cx="2441275" cy="707886"/>
          </a:xfrm>
          <a:prstGeom prst="rect">
            <a:avLst/>
          </a:prstGeom>
          <a:solidFill>
            <a:schemeClr val="tx1"/>
          </a:solidFill>
        </p:spPr>
        <p:txBody>
          <a:bodyPr wrap="square" rtlCol="0">
            <a:spAutoFit/>
          </a:bodyPr>
          <a:lstStyle/>
          <a:p>
            <a:pPr algn="ctr"/>
            <a:r>
              <a:rPr lang="en-GB" sz="2000" b="1" dirty="0">
                <a:solidFill>
                  <a:schemeClr val="bg1"/>
                </a:solidFill>
              </a:rPr>
              <a:t>Building Local Capacity &amp; Capability</a:t>
            </a:r>
          </a:p>
        </p:txBody>
      </p:sp>
      <p:sp>
        <p:nvSpPr>
          <p:cNvPr id="12" name="TextBox 11">
            <a:extLst>
              <a:ext uri="{FF2B5EF4-FFF2-40B4-BE49-F238E27FC236}">
                <a16:creationId xmlns:a16="http://schemas.microsoft.com/office/drawing/2014/main" id="{50F9FC03-5EC6-1AEA-FD1E-077D0F07BC20}"/>
              </a:ext>
            </a:extLst>
          </p:cNvPr>
          <p:cNvSpPr txBox="1"/>
          <p:nvPr/>
        </p:nvSpPr>
        <p:spPr>
          <a:xfrm>
            <a:off x="1708028" y="4888576"/>
            <a:ext cx="2441275" cy="707886"/>
          </a:xfrm>
          <a:prstGeom prst="rect">
            <a:avLst/>
          </a:prstGeom>
          <a:solidFill>
            <a:schemeClr val="tx1"/>
          </a:solidFill>
        </p:spPr>
        <p:txBody>
          <a:bodyPr wrap="square" rtlCol="0">
            <a:spAutoFit/>
          </a:bodyPr>
          <a:lstStyle/>
          <a:p>
            <a:pPr algn="ctr"/>
            <a:r>
              <a:rPr lang="en-GB" sz="2000" b="1" dirty="0">
                <a:solidFill>
                  <a:schemeClr val="bg1"/>
                </a:solidFill>
              </a:rPr>
              <a:t>Systems Thinking Principles</a:t>
            </a:r>
          </a:p>
        </p:txBody>
      </p:sp>
      <p:sp>
        <p:nvSpPr>
          <p:cNvPr id="13" name="TextBox 12">
            <a:extLst>
              <a:ext uri="{FF2B5EF4-FFF2-40B4-BE49-F238E27FC236}">
                <a16:creationId xmlns:a16="http://schemas.microsoft.com/office/drawing/2014/main" id="{11C987DB-46AB-A99C-3F19-9EC6BF6FE457}"/>
              </a:ext>
            </a:extLst>
          </p:cNvPr>
          <p:cNvSpPr txBox="1"/>
          <p:nvPr/>
        </p:nvSpPr>
        <p:spPr>
          <a:xfrm>
            <a:off x="4318957" y="4172161"/>
            <a:ext cx="2441275" cy="1015663"/>
          </a:xfrm>
          <a:prstGeom prst="rect">
            <a:avLst/>
          </a:prstGeom>
          <a:solidFill>
            <a:schemeClr val="tx1"/>
          </a:solidFill>
        </p:spPr>
        <p:txBody>
          <a:bodyPr wrap="square" rtlCol="0">
            <a:spAutoFit/>
          </a:bodyPr>
          <a:lstStyle/>
          <a:p>
            <a:pPr algn="ctr"/>
            <a:r>
              <a:rPr lang="en-GB" sz="2000" b="1" dirty="0">
                <a:solidFill>
                  <a:schemeClr val="bg1"/>
                </a:solidFill>
              </a:rPr>
              <a:t>HFE Principles for Transformative Simulation</a:t>
            </a:r>
          </a:p>
        </p:txBody>
      </p:sp>
      <p:sp>
        <p:nvSpPr>
          <p:cNvPr id="14" name="TextBox 13">
            <a:extLst>
              <a:ext uri="{FF2B5EF4-FFF2-40B4-BE49-F238E27FC236}">
                <a16:creationId xmlns:a16="http://schemas.microsoft.com/office/drawing/2014/main" id="{8D0FE725-6AAB-949E-F9F3-2C571826E2B7}"/>
              </a:ext>
            </a:extLst>
          </p:cNvPr>
          <p:cNvSpPr txBox="1"/>
          <p:nvPr/>
        </p:nvSpPr>
        <p:spPr>
          <a:xfrm>
            <a:off x="7024775" y="4119134"/>
            <a:ext cx="3384432" cy="2246769"/>
          </a:xfrm>
          <a:prstGeom prst="rect">
            <a:avLst/>
          </a:prstGeom>
          <a:solidFill>
            <a:schemeClr val="tx1"/>
          </a:solidFill>
        </p:spPr>
        <p:txBody>
          <a:bodyPr wrap="square" rtlCol="0">
            <a:spAutoFit/>
          </a:bodyPr>
          <a:lstStyle/>
          <a:p>
            <a:pPr marL="342900" indent="-342900">
              <a:buFont typeface="Arial" panose="020B0604020202020204" pitchFamily="34" charset="0"/>
              <a:buChar char="•"/>
            </a:pPr>
            <a:r>
              <a:rPr lang="en-GB" sz="2000" b="1" dirty="0">
                <a:solidFill>
                  <a:schemeClr val="bg1"/>
                </a:solidFill>
              </a:rPr>
              <a:t>Task Analysis</a:t>
            </a:r>
          </a:p>
          <a:p>
            <a:pPr marL="342900" indent="-342900">
              <a:buFont typeface="Arial" panose="020B0604020202020204" pitchFamily="34" charset="0"/>
              <a:buChar char="•"/>
            </a:pPr>
            <a:r>
              <a:rPr lang="en-GB" sz="2000" b="1" dirty="0">
                <a:solidFill>
                  <a:schemeClr val="bg1"/>
                </a:solidFill>
              </a:rPr>
              <a:t>Link Analysis</a:t>
            </a:r>
          </a:p>
          <a:p>
            <a:pPr marL="342900" indent="-342900">
              <a:buFont typeface="Arial" panose="020B0604020202020204" pitchFamily="34" charset="0"/>
              <a:buChar char="•"/>
            </a:pPr>
            <a:r>
              <a:rPr lang="en-GB" sz="2000" b="1" dirty="0">
                <a:solidFill>
                  <a:schemeClr val="bg1"/>
                </a:solidFill>
              </a:rPr>
              <a:t>BowTie Analysis</a:t>
            </a:r>
          </a:p>
          <a:p>
            <a:pPr marL="342900" indent="-342900">
              <a:buFont typeface="Arial" panose="020B0604020202020204" pitchFamily="34" charset="0"/>
              <a:buChar char="•"/>
            </a:pPr>
            <a:r>
              <a:rPr lang="en-GB" sz="2000" b="1" dirty="0">
                <a:solidFill>
                  <a:schemeClr val="bg1"/>
                </a:solidFill>
              </a:rPr>
              <a:t>Dynamic Risk Assessment</a:t>
            </a:r>
          </a:p>
          <a:p>
            <a:pPr marL="342900" indent="-342900">
              <a:buFont typeface="Arial" panose="020B0604020202020204" pitchFamily="34" charset="0"/>
              <a:buChar char="•"/>
            </a:pPr>
            <a:r>
              <a:rPr lang="en-GB" sz="2000" b="1" dirty="0">
                <a:solidFill>
                  <a:schemeClr val="bg1"/>
                </a:solidFill>
              </a:rPr>
              <a:t>Interface Design Tool</a:t>
            </a:r>
          </a:p>
          <a:p>
            <a:pPr marL="342900" indent="-342900">
              <a:buFont typeface="Arial" panose="020B0604020202020204" pitchFamily="34" charset="0"/>
              <a:buChar char="•"/>
            </a:pPr>
            <a:r>
              <a:rPr lang="en-GB" sz="2000" b="1" dirty="0">
                <a:solidFill>
                  <a:schemeClr val="bg1"/>
                </a:solidFill>
              </a:rPr>
              <a:t>Physical Environment </a:t>
            </a:r>
          </a:p>
          <a:p>
            <a:pPr marL="342900" indent="-342900">
              <a:buFont typeface="Arial" panose="020B0604020202020204" pitchFamily="34" charset="0"/>
              <a:buChar char="•"/>
            </a:pPr>
            <a:r>
              <a:rPr lang="en-GB" sz="2000" b="1" dirty="0">
                <a:solidFill>
                  <a:schemeClr val="bg1"/>
                </a:solidFill>
              </a:rPr>
              <a:t>Usability Evaluation</a:t>
            </a:r>
          </a:p>
        </p:txBody>
      </p:sp>
      <p:sp>
        <p:nvSpPr>
          <p:cNvPr id="15" name="TextBox 14">
            <a:extLst>
              <a:ext uri="{FF2B5EF4-FFF2-40B4-BE49-F238E27FC236}">
                <a16:creationId xmlns:a16="http://schemas.microsoft.com/office/drawing/2014/main" id="{8A45D491-4C89-4678-02B5-2EBB63F29173}"/>
              </a:ext>
            </a:extLst>
          </p:cNvPr>
          <p:cNvSpPr txBox="1"/>
          <p:nvPr/>
        </p:nvSpPr>
        <p:spPr>
          <a:xfrm>
            <a:off x="4318957" y="5337410"/>
            <a:ext cx="2441275" cy="1015663"/>
          </a:xfrm>
          <a:prstGeom prst="rect">
            <a:avLst/>
          </a:prstGeom>
          <a:solidFill>
            <a:schemeClr val="tx1"/>
          </a:solidFill>
        </p:spPr>
        <p:txBody>
          <a:bodyPr wrap="square" rtlCol="0">
            <a:spAutoFit/>
          </a:bodyPr>
          <a:lstStyle/>
          <a:p>
            <a:pPr algn="ctr"/>
            <a:r>
              <a:rPr lang="en-GB" sz="2000" b="1" dirty="0">
                <a:solidFill>
                  <a:schemeClr val="bg1"/>
                </a:solidFill>
              </a:rPr>
              <a:t>HFE Principles for Quality</a:t>
            </a:r>
          </a:p>
          <a:p>
            <a:pPr algn="ctr"/>
            <a:r>
              <a:rPr lang="en-GB" sz="2000" b="1" dirty="0">
                <a:solidFill>
                  <a:schemeClr val="bg1"/>
                </a:solidFill>
              </a:rPr>
              <a:t>Improvement</a:t>
            </a:r>
          </a:p>
        </p:txBody>
      </p:sp>
      <p:sp>
        <p:nvSpPr>
          <p:cNvPr id="16" name="TextBox 15">
            <a:extLst>
              <a:ext uri="{FF2B5EF4-FFF2-40B4-BE49-F238E27FC236}">
                <a16:creationId xmlns:a16="http://schemas.microsoft.com/office/drawing/2014/main" id="{07C9B347-FA4E-5CF0-037A-0EEC8143CF78}"/>
              </a:ext>
            </a:extLst>
          </p:cNvPr>
          <p:cNvSpPr txBox="1"/>
          <p:nvPr/>
        </p:nvSpPr>
        <p:spPr>
          <a:xfrm>
            <a:off x="1708027" y="5725018"/>
            <a:ext cx="2441275" cy="707886"/>
          </a:xfrm>
          <a:prstGeom prst="rect">
            <a:avLst/>
          </a:prstGeom>
          <a:solidFill>
            <a:schemeClr val="tx1"/>
          </a:solidFill>
        </p:spPr>
        <p:txBody>
          <a:bodyPr wrap="square" rtlCol="0">
            <a:spAutoFit/>
          </a:bodyPr>
          <a:lstStyle/>
          <a:p>
            <a:pPr algn="ctr"/>
            <a:r>
              <a:rPr lang="en-GB" sz="2000" b="1" dirty="0">
                <a:solidFill>
                  <a:schemeClr val="bg1"/>
                </a:solidFill>
              </a:rPr>
              <a:t>Systems Thinking Principles</a:t>
            </a:r>
          </a:p>
        </p:txBody>
      </p:sp>
    </p:spTree>
    <p:extLst>
      <p:ext uri="{BB962C8B-B14F-4D97-AF65-F5344CB8AC3E}">
        <p14:creationId xmlns:p14="http://schemas.microsoft.com/office/powerpoint/2010/main" val="1501592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7BAEC-F084-466E-93E4-E2A12FC0F13E}"/>
              </a:ext>
            </a:extLst>
          </p:cNvPr>
          <p:cNvSpPr>
            <a:spLocks noGrp="1"/>
          </p:cNvSpPr>
          <p:nvPr>
            <p:ph type="title"/>
          </p:nvPr>
        </p:nvSpPr>
        <p:spPr>
          <a:xfrm>
            <a:off x="838200" y="623554"/>
            <a:ext cx="10515600" cy="545552"/>
          </a:xfrm>
        </p:spPr>
        <p:txBody>
          <a:bodyPr>
            <a:normAutofit fontScale="90000"/>
          </a:bodyPr>
          <a:lstStyle/>
          <a:p>
            <a:pPr algn="ctr"/>
            <a:r>
              <a:rPr lang="en-GB" b="1" dirty="0">
                <a:solidFill>
                  <a:srgbClr val="7030A0"/>
                </a:solidFill>
                <a:latin typeface="+mn-lt"/>
              </a:rPr>
              <a:t>Integration with Quality Improvement</a:t>
            </a:r>
          </a:p>
        </p:txBody>
      </p:sp>
      <p:pic>
        <p:nvPicPr>
          <p:cNvPr id="5" name="Picture 4">
            <a:extLst>
              <a:ext uri="{FF2B5EF4-FFF2-40B4-BE49-F238E27FC236}">
                <a16:creationId xmlns:a16="http://schemas.microsoft.com/office/drawing/2014/main" id="{C7440071-BC54-4DE1-A40E-64602B822DD9}"/>
              </a:ext>
            </a:extLst>
          </p:cNvPr>
          <p:cNvPicPr>
            <a:picLocks noChangeAspect="1"/>
          </p:cNvPicPr>
          <p:nvPr/>
        </p:nvPicPr>
        <p:blipFill>
          <a:blip r:embed="rId2"/>
          <a:stretch>
            <a:fillRect/>
          </a:stretch>
        </p:blipFill>
        <p:spPr>
          <a:xfrm>
            <a:off x="838200" y="1645197"/>
            <a:ext cx="3794905" cy="4619625"/>
          </a:xfrm>
          <a:prstGeom prst="rect">
            <a:avLst/>
          </a:prstGeom>
        </p:spPr>
      </p:pic>
      <p:pic>
        <p:nvPicPr>
          <p:cNvPr id="7" name="Picture 6">
            <a:extLst>
              <a:ext uri="{FF2B5EF4-FFF2-40B4-BE49-F238E27FC236}">
                <a16:creationId xmlns:a16="http://schemas.microsoft.com/office/drawing/2014/main" id="{8454C679-2513-488F-B5C5-3BD8B25C2516}"/>
              </a:ext>
            </a:extLst>
          </p:cNvPr>
          <p:cNvPicPr>
            <a:picLocks noChangeAspect="1"/>
          </p:cNvPicPr>
          <p:nvPr/>
        </p:nvPicPr>
        <p:blipFill>
          <a:blip r:embed="rId3"/>
          <a:stretch>
            <a:fillRect/>
          </a:stretch>
        </p:blipFill>
        <p:spPr>
          <a:xfrm>
            <a:off x="4968163" y="1819275"/>
            <a:ext cx="6652338" cy="2068773"/>
          </a:xfrm>
          <a:prstGeom prst="rect">
            <a:avLst/>
          </a:prstGeom>
        </p:spPr>
      </p:pic>
      <p:sp>
        <p:nvSpPr>
          <p:cNvPr id="8" name="TextBox 7">
            <a:extLst>
              <a:ext uri="{FF2B5EF4-FFF2-40B4-BE49-F238E27FC236}">
                <a16:creationId xmlns:a16="http://schemas.microsoft.com/office/drawing/2014/main" id="{245F9040-F62E-4A01-B096-AB58357E32C5}"/>
              </a:ext>
            </a:extLst>
          </p:cNvPr>
          <p:cNvSpPr txBox="1"/>
          <p:nvPr/>
        </p:nvSpPr>
        <p:spPr>
          <a:xfrm>
            <a:off x="6200775" y="4364139"/>
            <a:ext cx="5153025" cy="1815882"/>
          </a:xfrm>
          <a:prstGeom prst="rect">
            <a:avLst/>
          </a:prstGeom>
          <a:solidFill>
            <a:schemeClr val="bg2"/>
          </a:solidFill>
        </p:spPr>
        <p:txBody>
          <a:bodyPr wrap="square" rtlCol="0">
            <a:spAutoFit/>
          </a:bodyPr>
          <a:lstStyle/>
          <a:p>
            <a:pPr marL="285750" indent="-285750">
              <a:buFont typeface="Arial" panose="020B0604020202020204" pitchFamily="34" charset="0"/>
              <a:buChar char="•"/>
            </a:pPr>
            <a:r>
              <a:rPr lang="en-GB" sz="2800" dirty="0"/>
              <a:t>Systems Thinking Principles</a:t>
            </a:r>
          </a:p>
          <a:p>
            <a:pPr marL="285750" indent="-285750">
              <a:buFont typeface="Arial" panose="020B0604020202020204" pitchFamily="34" charset="0"/>
              <a:buChar char="•"/>
            </a:pPr>
            <a:r>
              <a:rPr lang="en-GB" sz="2800" dirty="0"/>
              <a:t>SEIPS</a:t>
            </a:r>
          </a:p>
          <a:p>
            <a:pPr marL="285750" indent="-285750">
              <a:buFont typeface="Arial" panose="020B0604020202020204" pitchFamily="34" charset="0"/>
              <a:buChar char="•"/>
            </a:pPr>
            <a:r>
              <a:rPr lang="en-GB" sz="2800" dirty="0"/>
              <a:t>WTTT</a:t>
            </a:r>
          </a:p>
          <a:p>
            <a:pPr marL="285750" indent="-285750">
              <a:buFont typeface="Arial" panose="020B0604020202020204" pitchFamily="34" charset="0"/>
              <a:buChar char="•"/>
            </a:pPr>
            <a:r>
              <a:rPr lang="en-GB" sz="2800" dirty="0"/>
              <a:t>Resilience Engineering</a:t>
            </a:r>
          </a:p>
        </p:txBody>
      </p:sp>
    </p:spTree>
    <p:extLst>
      <p:ext uri="{BB962C8B-B14F-4D97-AF65-F5344CB8AC3E}">
        <p14:creationId xmlns:p14="http://schemas.microsoft.com/office/powerpoint/2010/main" val="2333030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6F587-1758-46AD-86A3-075B4EDE1536}"/>
              </a:ext>
            </a:extLst>
          </p:cNvPr>
          <p:cNvSpPr>
            <a:spLocks noGrp="1"/>
          </p:cNvSpPr>
          <p:nvPr>
            <p:ph type="title"/>
          </p:nvPr>
        </p:nvSpPr>
        <p:spPr>
          <a:xfrm>
            <a:off x="838199" y="674675"/>
            <a:ext cx="10515600" cy="545552"/>
          </a:xfrm>
        </p:spPr>
        <p:txBody>
          <a:bodyPr>
            <a:normAutofit fontScale="90000"/>
          </a:bodyPr>
          <a:lstStyle/>
          <a:p>
            <a:pPr algn="ctr"/>
            <a:r>
              <a:rPr lang="en-GB" b="1" dirty="0">
                <a:solidFill>
                  <a:srgbClr val="7030A0"/>
                </a:solidFill>
                <a:latin typeface="+mn-lt"/>
              </a:rPr>
              <a:t>Participatory Design of Safety Checklists</a:t>
            </a:r>
          </a:p>
        </p:txBody>
      </p:sp>
      <p:pic>
        <p:nvPicPr>
          <p:cNvPr id="3" name="Picture 2">
            <a:extLst>
              <a:ext uri="{FF2B5EF4-FFF2-40B4-BE49-F238E27FC236}">
                <a16:creationId xmlns:a16="http://schemas.microsoft.com/office/drawing/2014/main" id="{E9341230-0146-4E8D-8CD8-2F65CDDA6181}"/>
              </a:ext>
            </a:extLst>
          </p:cNvPr>
          <p:cNvPicPr>
            <a:picLocks noChangeAspect="1"/>
          </p:cNvPicPr>
          <p:nvPr/>
        </p:nvPicPr>
        <p:blipFill>
          <a:blip r:embed="rId2"/>
          <a:stretch>
            <a:fillRect/>
          </a:stretch>
        </p:blipFill>
        <p:spPr>
          <a:xfrm>
            <a:off x="6533322" y="1943928"/>
            <a:ext cx="5340626" cy="3820767"/>
          </a:xfrm>
          <a:prstGeom prst="rect">
            <a:avLst/>
          </a:prstGeom>
        </p:spPr>
      </p:pic>
      <p:pic>
        <p:nvPicPr>
          <p:cNvPr id="4" name="Picture 3">
            <a:extLst>
              <a:ext uri="{FF2B5EF4-FFF2-40B4-BE49-F238E27FC236}">
                <a16:creationId xmlns:a16="http://schemas.microsoft.com/office/drawing/2014/main" id="{A472C90D-9FB0-4829-AAE4-166FDA3E9FB4}"/>
              </a:ext>
            </a:extLst>
          </p:cNvPr>
          <p:cNvPicPr>
            <a:picLocks noChangeAspect="1"/>
          </p:cNvPicPr>
          <p:nvPr/>
        </p:nvPicPr>
        <p:blipFill>
          <a:blip r:embed="rId3"/>
          <a:stretch>
            <a:fillRect/>
          </a:stretch>
        </p:blipFill>
        <p:spPr>
          <a:xfrm>
            <a:off x="318052" y="1672466"/>
            <a:ext cx="5777947" cy="2008732"/>
          </a:xfrm>
          <a:prstGeom prst="rect">
            <a:avLst/>
          </a:prstGeom>
        </p:spPr>
      </p:pic>
      <p:pic>
        <p:nvPicPr>
          <p:cNvPr id="5" name="Picture 4">
            <a:extLst>
              <a:ext uri="{FF2B5EF4-FFF2-40B4-BE49-F238E27FC236}">
                <a16:creationId xmlns:a16="http://schemas.microsoft.com/office/drawing/2014/main" id="{E16F33CE-EFF8-469D-9981-CF8BBCF59C40}"/>
              </a:ext>
            </a:extLst>
          </p:cNvPr>
          <p:cNvPicPr>
            <a:picLocks noChangeAspect="1"/>
          </p:cNvPicPr>
          <p:nvPr/>
        </p:nvPicPr>
        <p:blipFill>
          <a:blip r:embed="rId4"/>
          <a:stretch>
            <a:fillRect/>
          </a:stretch>
        </p:blipFill>
        <p:spPr>
          <a:xfrm>
            <a:off x="303972" y="4267414"/>
            <a:ext cx="5937802" cy="2008732"/>
          </a:xfrm>
          <a:prstGeom prst="rect">
            <a:avLst/>
          </a:prstGeom>
        </p:spPr>
      </p:pic>
    </p:spTree>
    <p:extLst>
      <p:ext uri="{BB962C8B-B14F-4D97-AF65-F5344CB8AC3E}">
        <p14:creationId xmlns:p14="http://schemas.microsoft.com/office/powerpoint/2010/main" val="842983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A5512-D1AD-4CB1-9E8A-81FAE0230B1A}"/>
              </a:ext>
            </a:extLst>
          </p:cNvPr>
          <p:cNvSpPr>
            <a:spLocks noGrp="1"/>
          </p:cNvSpPr>
          <p:nvPr>
            <p:ph type="title"/>
          </p:nvPr>
        </p:nvSpPr>
        <p:spPr>
          <a:xfrm>
            <a:off x="0" y="330926"/>
            <a:ext cx="12192000" cy="545552"/>
          </a:xfrm>
        </p:spPr>
        <p:txBody>
          <a:bodyPr>
            <a:normAutofit fontScale="90000"/>
          </a:bodyPr>
          <a:lstStyle/>
          <a:p>
            <a:pPr algn="ctr"/>
            <a:r>
              <a:rPr lang="en-GB" b="1" dirty="0">
                <a:solidFill>
                  <a:srgbClr val="7030A0"/>
                </a:solidFill>
                <a:latin typeface="+mn-lt"/>
              </a:rPr>
              <a:t>Team and Organisational Safety Learning Reviews</a:t>
            </a:r>
          </a:p>
        </p:txBody>
      </p:sp>
      <p:pic>
        <p:nvPicPr>
          <p:cNvPr id="3" name="Picture 2">
            <a:extLst>
              <a:ext uri="{FF2B5EF4-FFF2-40B4-BE49-F238E27FC236}">
                <a16:creationId xmlns:a16="http://schemas.microsoft.com/office/drawing/2014/main" id="{C337DAAC-69A7-4D02-A52C-ACB2F7F845BC}"/>
              </a:ext>
            </a:extLst>
          </p:cNvPr>
          <p:cNvPicPr>
            <a:picLocks noChangeAspect="1"/>
          </p:cNvPicPr>
          <p:nvPr/>
        </p:nvPicPr>
        <p:blipFill>
          <a:blip r:embed="rId2"/>
          <a:stretch>
            <a:fillRect/>
          </a:stretch>
        </p:blipFill>
        <p:spPr>
          <a:xfrm>
            <a:off x="6321286" y="1200392"/>
            <a:ext cx="4820684" cy="1922351"/>
          </a:xfrm>
          <a:prstGeom prst="rect">
            <a:avLst/>
          </a:prstGeom>
        </p:spPr>
      </p:pic>
      <p:pic>
        <p:nvPicPr>
          <p:cNvPr id="7" name="Picture 1">
            <a:extLst>
              <a:ext uri="{FF2B5EF4-FFF2-40B4-BE49-F238E27FC236}">
                <a16:creationId xmlns:a16="http://schemas.microsoft.com/office/drawing/2014/main" id="{414D360B-324E-4A16-8DCE-9B519AB700C9}"/>
              </a:ext>
            </a:extLst>
          </p:cNvPr>
          <p:cNvPicPr>
            <a:picLocks noChangeAspect="1" noChangeArrowheads="1"/>
          </p:cNvPicPr>
          <p:nvPr/>
        </p:nvPicPr>
        <p:blipFill>
          <a:blip r:embed="rId3" cstate="print"/>
          <a:srcRect/>
          <a:stretch>
            <a:fillRect/>
          </a:stretch>
        </p:blipFill>
        <p:spPr bwMode="auto">
          <a:xfrm>
            <a:off x="1417982" y="1338469"/>
            <a:ext cx="3578086" cy="3050682"/>
          </a:xfrm>
          <a:prstGeom prst="rect">
            <a:avLst/>
          </a:prstGeom>
          <a:noFill/>
          <a:ln w="9525">
            <a:noFill/>
            <a:miter lim="800000"/>
            <a:headEnd/>
            <a:tailEnd/>
          </a:ln>
        </p:spPr>
      </p:pic>
      <p:pic>
        <p:nvPicPr>
          <p:cNvPr id="4" name="Picture 3">
            <a:extLst>
              <a:ext uri="{FF2B5EF4-FFF2-40B4-BE49-F238E27FC236}">
                <a16:creationId xmlns:a16="http://schemas.microsoft.com/office/drawing/2014/main" id="{772987D8-22CD-42B9-9485-440C8FF0A5D2}"/>
              </a:ext>
            </a:extLst>
          </p:cNvPr>
          <p:cNvPicPr>
            <a:picLocks noChangeAspect="1"/>
          </p:cNvPicPr>
          <p:nvPr/>
        </p:nvPicPr>
        <p:blipFill>
          <a:blip r:embed="rId4"/>
          <a:stretch>
            <a:fillRect/>
          </a:stretch>
        </p:blipFill>
        <p:spPr>
          <a:xfrm>
            <a:off x="6365807" y="3782984"/>
            <a:ext cx="5296106" cy="1988236"/>
          </a:xfrm>
          <a:prstGeom prst="rect">
            <a:avLst/>
          </a:prstGeom>
        </p:spPr>
      </p:pic>
      <p:pic>
        <p:nvPicPr>
          <p:cNvPr id="6" name="Picture 5">
            <a:extLst>
              <a:ext uri="{FF2B5EF4-FFF2-40B4-BE49-F238E27FC236}">
                <a16:creationId xmlns:a16="http://schemas.microsoft.com/office/drawing/2014/main" id="{0BDD775B-2239-6825-207A-DCF898961369}"/>
              </a:ext>
            </a:extLst>
          </p:cNvPr>
          <p:cNvPicPr>
            <a:picLocks noChangeAspect="1"/>
          </p:cNvPicPr>
          <p:nvPr/>
        </p:nvPicPr>
        <p:blipFill>
          <a:blip r:embed="rId5"/>
          <a:stretch>
            <a:fillRect/>
          </a:stretch>
        </p:blipFill>
        <p:spPr>
          <a:xfrm>
            <a:off x="1235710" y="4500038"/>
            <a:ext cx="4445228" cy="1568531"/>
          </a:xfrm>
          <a:prstGeom prst="rect">
            <a:avLst/>
          </a:prstGeom>
        </p:spPr>
      </p:pic>
    </p:spTree>
    <p:extLst>
      <p:ext uri="{BB962C8B-B14F-4D97-AF65-F5344CB8AC3E}">
        <p14:creationId xmlns:p14="http://schemas.microsoft.com/office/powerpoint/2010/main" val="315956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B9CE5-0CB7-4ADB-AA5C-DBB3652FDD08}"/>
              </a:ext>
            </a:extLst>
          </p:cNvPr>
          <p:cNvSpPr>
            <a:spLocks noGrp="1"/>
          </p:cNvSpPr>
          <p:nvPr>
            <p:ph type="title"/>
          </p:nvPr>
        </p:nvSpPr>
        <p:spPr>
          <a:xfrm>
            <a:off x="838200" y="390939"/>
            <a:ext cx="10515600" cy="545552"/>
          </a:xfrm>
        </p:spPr>
        <p:txBody>
          <a:bodyPr>
            <a:normAutofit fontScale="90000"/>
          </a:bodyPr>
          <a:lstStyle/>
          <a:p>
            <a:pPr algn="ctr"/>
            <a:r>
              <a:rPr lang="en-GB" b="1" dirty="0">
                <a:solidFill>
                  <a:srgbClr val="7030A0"/>
                </a:solidFill>
                <a:latin typeface="+mn-lt"/>
              </a:rPr>
              <a:t>Proactive Risk Assessment</a:t>
            </a:r>
          </a:p>
        </p:txBody>
      </p:sp>
      <p:pic>
        <p:nvPicPr>
          <p:cNvPr id="3" name="Picture 2">
            <a:extLst>
              <a:ext uri="{FF2B5EF4-FFF2-40B4-BE49-F238E27FC236}">
                <a16:creationId xmlns:a16="http://schemas.microsoft.com/office/drawing/2014/main" id="{C94AB713-3E29-4834-B662-B154174D50F0}"/>
              </a:ext>
            </a:extLst>
          </p:cNvPr>
          <p:cNvPicPr>
            <a:picLocks noChangeAspect="1"/>
          </p:cNvPicPr>
          <p:nvPr/>
        </p:nvPicPr>
        <p:blipFill>
          <a:blip r:embed="rId2"/>
          <a:stretch>
            <a:fillRect/>
          </a:stretch>
        </p:blipFill>
        <p:spPr>
          <a:xfrm>
            <a:off x="265874" y="2113722"/>
            <a:ext cx="4200108" cy="3750365"/>
          </a:xfrm>
          <a:prstGeom prst="rect">
            <a:avLst/>
          </a:prstGeom>
        </p:spPr>
      </p:pic>
      <p:pic>
        <p:nvPicPr>
          <p:cNvPr id="6" name="Content Placeholder 3">
            <a:extLst>
              <a:ext uri="{FF2B5EF4-FFF2-40B4-BE49-F238E27FC236}">
                <a16:creationId xmlns:a16="http://schemas.microsoft.com/office/drawing/2014/main" id="{C0A4D227-3E8B-4C86-BB11-A5AB59553C49}"/>
              </a:ext>
            </a:extLst>
          </p:cNvPr>
          <p:cNvPicPr>
            <a:picLocks noChangeAspect="1"/>
          </p:cNvPicPr>
          <p:nvPr/>
        </p:nvPicPr>
        <p:blipFill>
          <a:blip r:embed="rId3"/>
          <a:stretch>
            <a:fillRect/>
          </a:stretch>
        </p:blipFill>
        <p:spPr>
          <a:xfrm>
            <a:off x="4655232" y="1417984"/>
            <a:ext cx="3786403" cy="5049077"/>
          </a:xfrm>
          <a:prstGeom prst="rect">
            <a:avLst/>
          </a:prstGeom>
        </p:spPr>
      </p:pic>
      <p:sp>
        <p:nvSpPr>
          <p:cNvPr id="4" name="Rectangle 3">
            <a:extLst>
              <a:ext uri="{FF2B5EF4-FFF2-40B4-BE49-F238E27FC236}">
                <a16:creationId xmlns:a16="http://schemas.microsoft.com/office/drawing/2014/main" id="{BD32982D-8681-4EEB-9F85-42CAC3BBC497}"/>
              </a:ext>
            </a:extLst>
          </p:cNvPr>
          <p:cNvSpPr/>
          <p:nvPr/>
        </p:nvSpPr>
        <p:spPr>
          <a:xfrm>
            <a:off x="8817165" y="2312504"/>
            <a:ext cx="3374835" cy="369332"/>
          </a:xfrm>
          <a:prstGeom prst="rect">
            <a:avLst/>
          </a:prstGeom>
        </p:spPr>
        <p:txBody>
          <a:bodyPr wrap="none">
            <a:spAutoFit/>
          </a:bodyPr>
          <a:lstStyle/>
          <a:p>
            <a:r>
              <a:rPr lang="en-GB" b="1" dirty="0">
                <a:solidFill>
                  <a:srgbClr val="7030A0"/>
                </a:solidFill>
              </a:rPr>
              <a:t>WALK-THROUGH TALK-THROUGH</a:t>
            </a:r>
          </a:p>
        </p:txBody>
      </p:sp>
      <p:pic>
        <p:nvPicPr>
          <p:cNvPr id="1026" name="Picture 2" descr="Task Analysis: Support Users in Achieving Their Goals">
            <a:extLst>
              <a:ext uri="{FF2B5EF4-FFF2-40B4-BE49-F238E27FC236}">
                <a16:creationId xmlns:a16="http://schemas.microsoft.com/office/drawing/2014/main" id="{E23BF218-ABE2-4C5D-A760-90DAD6747E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0885" y="2833172"/>
            <a:ext cx="3430449" cy="308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966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0379-B371-491D-A572-03D6851CB980}"/>
              </a:ext>
            </a:extLst>
          </p:cNvPr>
          <p:cNvSpPr>
            <a:spLocks noGrp="1"/>
          </p:cNvSpPr>
          <p:nvPr>
            <p:ph type="title"/>
          </p:nvPr>
        </p:nvSpPr>
        <p:spPr>
          <a:xfrm>
            <a:off x="600076" y="593306"/>
            <a:ext cx="10991850" cy="545552"/>
          </a:xfrm>
        </p:spPr>
        <p:txBody>
          <a:bodyPr>
            <a:noAutofit/>
          </a:bodyPr>
          <a:lstStyle/>
          <a:p>
            <a:pPr algn="ctr"/>
            <a:r>
              <a:rPr lang="en-GB" sz="4000" b="1" dirty="0">
                <a:solidFill>
                  <a:srgbClr val="7030A0"/>
                </a:solidFill>
                <a:latin typeface="+mn-lt"/>
              </a:rPr>
              <a:t>Understanding Complex System Performance</a:t>
            </a:r>
          </a:p>
        </p:txBody>
      </p:sp>
      <p:pic>
        <p:nvPicPr>
          <p:cNvPr id="3" name="Picture 2">
            <a:extLst>
              <a:ext uri="{FF2B5EF4-FFF2-40B4-BE49-F238E27FC236}">
                <a16:creationId xmlns:a16="http://schemas.microsoft.com/office/drawing/2014/main" id="{5BB310FD-43A4-458D-BABD-3A0ED3A10762}"/>
              </a:ext>
            </a:extLst>
          </p:cNvPr>
          <p:cNvPicPr>
            <a:picLocks noChangeAspect="1"/>
          </p:cNvPicPr>
          <p:nvPr/>
        </p:nvPicPr>
        <p:blipFill>
          <a:blip r:embed="rId2"/>
          <a:stretch>
            <a:fillRect/>
          </a:stretch>
        </p:blipFill>
        <p:spPr>
          <a:xfrm>
            <a:off x="600075" y="2119519"/>
            <a:ext cx="5058604" cy="3578915"/>
          </a:xfrm>
          <a:prstGeom prst="rect">
            <a:avLst/>
          </a:prstGeom>
        </p:spPr>
      </p:pic>
      <p:pic>
        <p:nvPicPr>
          <p:cNvPr id="4" name="Picture 3">
            <a:extLst>
              <a:ext uri="{FF2B5EF4-FFF2-40B4-BE49-F238E27FC236}">
                <a16:creationId xmlns:a16="http://schemas.microsoft.com/office/drawing/2014/main" id="{6EEDB241-FDF3-4C76-A65D-8CC074A55986}"/>
              </a:ext>
            </a:extLst>
          </p:cNvPr>
          <p:cNvPicPr>
            <a:picLocks noChangeAspect="1"/>
          </p:cNvPicPr>
          <p:nvPr/>
        </p:nvPicPr>
        <p:blipFill>
          <a:blip r:embed="rId3"/>
          <a:stretch>
            <a:fillRect/>
          </a:stretch>
        </p:blipFill>
        <p:spPr>
          <a:xfrm>
            <a:off x="6096000" y="2119519"/>
            <a:ext cx="5495925" cy="3472897"/>
          </a:xfrm>
          <a:prstGeom prst="rect">
            <a:avLst/>
          </a:prstGeom>
        </p:spPr>
      </p:pic>
    </p:spTree>
    <p:extLst>
      <p:ext uri="{BB962C8B-B14F-4D97-AF65-F5344CB8AC3E}">
        <p14:creationId xmlns:p14="http://schemas.microsoft.com/office/powerpoint/2010/main" val="607203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1200C-4108-4F3D-ADA2-0D5715CDE334}"/>
              </a:ext>
            </a:extLst>
          </p:cNvPr>
          <p:cNvSpPr>
            <a:spLocks noGrp="1"/>
          </p:cNvSpPr>
          <p:nvPr>
            <p:ph type="title"/>
          </p:nvPr>
        </p:nvSpPr>
        <p:spPr>
          <a:xfrm>
            <a:off x="0" y="234905"/>
            <a:ext cx="12192000" cy="545552"/>
          </a:xfrm>
        </p:spPr>
        <p:txBody>
          <a:bodyPr>
            <a:noAutofit/>
          </a:bodyPr>
          <a:lstStyle/>
          <a:p>
            <a:pPr algn="ctr"/>
            <a:r>
              <a:rPr lang="en-GB" b="1" dirty="0">
                <a:solidFill>
                  <a:srgbClr val="7030A0"/>
                </a:solidFill>
                <a:latin typeface="+mn-lt"/>
              </a:rPr>
              <a:t>Exploring Complex System Safety</a:t>
            </a:r>
          </a:p>
        </p:txBody>
      </p:sp>
      <p:pic>
        <p:nvPicPr>
          <p:cNvPr id="3" name="Picture 2">
            <a:extLst>
              <a:ext uri="{FF2B5EF4-FFF2-40B4-BE49-F238E27FC236}">
                <a16:creationId xmlns:a16="http://schemas.microsoft.com/office/drawing/2014/main" id="{E7FF5088-53D1-45B2-980F-01B02511A1C0}"/>
              </a:ext>
            </a:extLst>
          </p:cNvPr>
          <p:cNvPicPr>
            <a:picLocks noChangeAspect="1"/>
          </p:cNvPicPr>
          <p:nvPr/>
        </p:nvPicPr>
        <p:blipFill>
          <a:blip r:embed="rId2"/>
          <a:stretch>
            <a:fillRect/>
          </a:stretch>
        </p:blipFill>
        <p:spPr>
          <a:xfrm>
            <a:off x="5489722" y="1219196"/>
            <a:ext cx="3707287" cy="1670150"/>
          </a:xfrm>
          <a:prstGeom prst="rect">
            <a:avLst/>
          </a:prstGeom>
        </p:spPr>
      </p:pic>
      <p:pic>
        <p:nvPicPr>
          <p:cNvPr id="5" name="Picture 4">
            <a:extLst>
              <a:ext uri="{FF2B5EF4-FFF2-40B4-BE49-F238E27FC236}">
                <a16:creationId xmlns:a16="http://schemas.microsoft.com/office/drawing/2014/main" id="{DDAFD923-A211-45F6-8A85-1485557EB5B7}"/>
              </a:ext>
            </a:extLst>
          </p:cNvPr>
          <p:cNvPicPr>
            <a:picLocks noChangeAspect="1"/>
          </p:cNvPicPr>
          <p:nvPr/>
        </p:nvPicPr>
        <p:blipFill>
          <a:blip r:embed="rId3"/>
          <a:stretch>
            <a:fillRect/>
          </a:stretch>
        </p:blipFill>
        <p:spPr>
          <a:xfrm>
            <a:off x="371060" y="3808663"/>
            <a:ext cx="4240696" cy="1408873"/>
          </a:xfrm>
          <a:prstGeom prst="rect">
            <a:avLst/>
          </a:prstGeom>
        </p:spPr>
      </p:pic>
      <p:pic>
        <p:nvPicPr>
          <p:cNvPr id="8" name="Picture 7">
            <a:extLst>
              <a:ext uri="{FF2B5EF4-FFF2-40B4-BE49-F238E27FC236}">
                <a16:creationId xmlns:a16="http://schemas.microsoft.com/office/drawing/2014/main" id="{82012986-58CF-98DE-58FA-C91CE8BB0E38}"/>
              </a:ext>
            </a:extLst>
          </p:cNvPr>
          <p:cNvPicPr>
            <a:picLocks noChangeAspect="1"/>
          </p:cNvPicPr>
          <p:nvPr/>
        </p:nvPicPr>
        <p:blipFill>
          <a:blip r:embed="rId4"/>
          <a:stretch>
            <a:fillRect/>
          </a:stretch>
        </p:blipFill>
        <p:spPr>
          <a:xfrm>
            <a:off x="477078" y="5590621"/>
            <a:ext cx="5797001" cy="1144501"/>
          </a:xfrm>
          <a:prstGeom prst="rect">
            <a:avLst/>
          </a:prstGeom>
        </p:spPr>
      </p:pic>
      <p:pic>
        <p:nvPicPr>
          <p:cNvPr id="10" name="Picture 9">
            <a:extLst>
              <a:ext uri="{FF2B5EF4-FFF2-40B4-BE49-F238E27FC236}">
                <a16:creationId xmlns:a16="http://schemas.microsoft.com/office/drawing/2014/main" id="{92867E32-1E45-A40C-F045-69D0B7E5B42F}"/>
              </a:ext>
            </a:extLst>
          </p:cNvPr>
          <p:cNvPicPr>
            <a:picLocks noChangeAspect="1"/>
          </p:cNvPicPr>
          <p:nvPr/>
        </p:nvPicPr>
        <p:blipFill>
          <a:blip r:embed="rId5"/>
          <a:stretch>
            <a:fillRect/>
          </a:stretch>
        </p:blipFill>
        <p:spPr>
          <a:xfrm>
            <a:off x="5225924" y="3446562"/>
            <a:ext cx="3226887" cy="1409772"/>
          </a:xfrm>
          <a:prstGeom prst="rect">
            <a:avLst/>
          </a:prstGeom>
        </p:spPr>
      </p:pic>
      <p:pic>
        <p:nvPicPr>
          <p:cNvPr id="12" name="Picture 11">
            <a:extLst>
              <a:ext uri="{FF2B5EF4-FFF2-40B4-BE49-F238E27FC236}">
                <a16:creationId xmlns:a16="http://schemas.microsoft.com/office/drawing/2014/main" id="{33620FA9-6F64-B4A3-B2DB-BD6C51B299A0}"/>
              </a:ext>
            </a:extLst>
          </p:cNvPr>
          <p:cNvPicPr>
            <a:picLocks noChangeAspect="1"/>
          </p:cNvPicPr>
          <p:nvPr/>
        </p:nvPicPr>
        <p:blipFill>
          <a:blip r:embed="rId6"/>
          <a:stretch>
            <a:fillRect/>
          </a:stretch>
        </p:blipFill>
        <p:spPr>
          <a:xfrm>
            <a:off x="371060" y="1321382"/>
            <a:ext cx="4762745" cy="2006703"/>
          </a:xfrm>
          <a:prstGeom prst="rect">
            <a:avLst/>
          </a:prstGeom>
        </p:spPr>
      </p:pic>
      <p:pic>
        <p:nvPicPr>
          <p:cNvPr id="14" name="Picture 13">
            <a:extLst>
              <a:ext uri="{FF2B5EF4-FFF2-40B4-BE49-F238E27FC236}">
                <a16:creationId xmlns:a16="http://schemas.microsoft.com/office/drawing/2014/main" id="{11767C55-19D2-5E05-BC9D-8CFC3EB2B5CD}"/>
              </a:ext>
            </a:extLst>
          </p:cNvPr>
          <p:cNvPicPr>
            <a:picLocks noChangeAspect="1"/>
          </p:cNvPicPr>
          <p:nvPr/>
        </p:nvPicPr>
        <p:blipFill>
          <a:blip r:embed="rId7"/>
          <a:stretch>
            <a:fillRect/>
          </a:stretch>
        </p:blipFill>
        <p:spPr>
          <a:xfrm>
            <a:off x="6854696" y="5339806"/>
            <a:ext cx="4860226" cy="1054154"/>
          </a:xfrm>
          <a:prstGeom prst="rect">
            <a:avLst/>
          </a:prstGeom>
        </p:spPr>
      </p:pic>
      <p:pic>
        <p:nvPicPr>
          <p:cNvPr id="16" name="Picture 15">
            <a:extLst>
              <a:ext uri="{FF2B5EF4-FFF2-40B4-BE49-F238E27FC236}">
                <a16:creationId xmlns:a16="http://schemas.microsoft.com/office/drawing/2014/main" id="{FA7CCA2E-1487-DDC3-8190-8C28A9E661FA}"/>
              </a:ext>
            </a:extLst>
          </p:cNvPr>
          <p:cNvPicPr>
            <a:picLocks noChangeAspect="1"/>
          </p:cNvPicPr>
          <p:nvPr/>
        </p:nvPicPr>
        <p:blipFill>
          <a:blip r:embed="rId8"/>
          <a:stretch>
            <a:fillRect/>
          </a:stretch>
        </p:blipFill>
        <p:spPr>
          <a:xfrm>
            <a:off x="8808728" y="2194526"/>
            <a:ext cx="3131481" cy="2661808"/>
          </a:xfrm>
          <a:prstGeom prst="rect">
            <a:avLst/>
          </a:prstGeom>
        </p:spPr>
      </p:pic>
    </p:spTree>
    <p:extLst>
      <p:ext uri="{BB962C8B-B14F-4D97-AF65-F5344CB8AC3E}">
        <p14:creationId xmlns:p14="http://schemas.microsoft.com/office/powerpoint/2010/main" val="1228788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a:extLst>
              <a:ext uri="{FF2B5EF4-FFF2-40B4-BE49-F238E27FC236}">
                <a16:creationId xmlns:a16="http://schemas.microsoft.com/office/drawing/2014/main" id="{C908579E-DA9E-4008-B0D5-AE92DD41DC69}"/>
              </a:ext>
            </a:extLst>
          </p:cNvPr>
          <p:cNvCxnSpPr>
            <a:cxnSpLocks/>
          </p:cNvCxnSpPr>
          <p:nvPr/>
        </p:nvCxnSpPr>
        <p:spPr>
          <a:xfrm flipV="1">
            <a:off x="2350161" y="3775675"/>
            <a:ext cx="2431403" cy="1839802"/>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D428A7EF-2500-4CF7-9678-E534C23267F6}"/>
              </a:ext>
            </a:extLst>
          </p:cNvPr>
          <p:cNvCxnSpPr>
            <a:cxnSpLocks/>
          </p:cNvCxnSpPr>
          <p:nvPr/>
        </p:nvCxnSpPr>
        <p:spPr>
          <a:xfrm>
            <a:off x="2350162" y="3429000"/>
            <a:ext cx="2431402" cy="1715937"/>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54C6D3A2-F135-49B0-9991-FF149A659EC3}"/>
              </a:ext>
            </a:extLst>
          </p:cNvPr>
          <p:cNvSpPr/>
          <p:nvPr/>
        </p:nvSpPr>
        <p:spPr>
          <a:xfrm>
            <a:off x="2547100" y="3588705"/>
            <a:ext cx="1975106" cy="2686529"/>
          </a:xfrm>
          <a:prstGeom prst="roundRect">
            <a:avLst/>
          </a:prstGeom>
          <a:gradFill flip="none" rotWithShape="1">
            <a:gsLst>
              <a:gs pos="50000">
                <a:srgbClr val="FFFF00">
                  <a:tint val="44500"/>
                  <a:satMod val="160000"/>
                  <a:alpha val="88000"/>
                </a:srgbClr>
              </a:gs>
              <a:gs pos="100000">
                <a:srgbClr val="FFFF00">
                  <a:tint val="23500"/>
                  <a:satMod val="160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Person Factors</a:t>
            </a:r>
          </a:p>
        </p:txBody>
      </p:sp>
      <p:sp>
        <p:nvSpPr>
          <p:cNvPr id="8" name="Rectangle: Rounded Corners 7">
            <a:extLst>
              <a:ext uri="{FF2B5EF4-FFF2-40B4-BE49-F238E27FC236}">
                <a16:creationId xmlns:a16="http://schemas.microsoft.com/office/drawing/2014/main" id="{2B3B19F5-467F-41E6-97A9-26D5AA6D81D6}"/>
              </a:ext>
            </a:extLst>
          </p:cNvPr>
          <p:cNvSpPr/>
          <p:nvPr/>
        </p:nvSpPr>
        <p:spPr>
          <a:xfrm>
            <a:off x="172285" y="2110903"/>
            <a:ext cx="2040817" cy="2055749"/>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Technology and Tools</a:t>
            </a:r>
          </a:p>
        </p:txBody>
      </p:sp>
      <p:sp>
        <p:nvSpPr>
          <p:cNvPr id="9" name="Rectangle: Rounded Corners 8">
            <a:extLst>
              <a:ext uri="{FF2B5EF4-FFF2-40B4-BE49-F238E27FC236}">
                <a16:creationId xmlns:a16="http://schemas.microsoft.com/office/drawing/2014/main" id="{D6D02D24-968F-46C0-89BD-61141F5ACE92}"/>
              </a:ext>
            </a:extLst>
          </p:cNvPr>
          <p:cNvSpPr/>
          <p:nvPr/>
        </p:nvSpPr>
        <p:spPr>
          <a:xfrm>
            <a:off x="172284" y="4657168"/>
            <a:ext cx="2040817" cy="2055749"/>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Job Tasks</a:t>
            </a:r>
          </a:p>
        </p:txBody>
      </p:sp>
      <p:sp>
        <p:nvSpPr>
          <p:cNvPr id="10" name="Rectangle: Rounded Corners 9">
            <a:extLst>
              <a:ext uri="{FF2B5EF4-FFF2-40B4-BE49-F238E27FC236}">
                <a16:creationId xmlns:a16="http://schemas.microsoft.com/office/drawing/2014/main" id="{FED9B677-E3C1-4422-977E-3FBFB70D821C}"/>
              </a:ext>
            </a:extLst>
          </p:cNvPr>
          <p:cNvSpPr/>
          <p:nvPr/>
        </p:nvSpPr>
        <p:spPr>
          <a:xfrm>
            <a:off x="4857043" y="4587495"/>
            <a:ext cx="2160096" cy="2055964"/>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Physical Environment</a:t>
            </a:r>
          </a:p>
        </p:txBody>
      </p:sp>
      <p:sp>
        <p:nvSpPr>
          <p:cNvPr id="11" name="Rectangle: Rounded Corners 10">
            <a:extLst>
              <a:ext uri="{FF2B5EF4-FFF2-40B4-BE49-F238E27FC236}">
                <a16:creationId xmlns:a16="http://schemas.microsoft.com/office/drawing/2014/main" id="{0E2C49A2-CE46-4EB7-917E-604D9344EF55}"/>
              </a:ext>
            </a:extLst>
          </p:cNvPr>
          <p:cNvSpPr/>
          <p:nvPr/>
        </p:nvSpPr>
        <p:spPr>
          <a:xfrm>
            <a:off x="4857883" y="2059404"/>
            <a:ext cx="2061769" cy="2055965"/>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Organisation of Work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8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6" name="Straight Arrow Connector 15">
            <a:extLst>
              <a:ext uri="{FF2B5EF4-FFF2-40B4-BE49-F238E27FC236}">
                <a16:creationId xmlns:a16="http://schemas.microsoft.com/office/drawing/2014/main" id="{99B816EB-0BC7-4865-90E8-CEEEAFE40583}"/>
              </a:ext>
            </a:extLst>
          </p:cNvPr>
          <p:cNvCxnSpPr>
            <a:cxnSpLocks/>
          </p:cNvCxnSpPr>
          <p:nvPr/>
        </p:nvCxnSpPr>
        <p:spPr>
          <a:xfrm>
            <a:off x="4600764" y="4849533"/>
            <a:ext cx="221484" cy="214518"/>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DEE39BB-2741-4470-9AFD-F8D406B51DB0}"/>
              </a:ext>
            </a:extLst>
          </p:cNvPr>
          <p:cNvCxnSpPr>
            <a:cxnSpLocks/>
          </p:cNvCxnSpPr>
          <p:nvPr/>
        </p:nvCxnSpPr>
        <p:spPr>
          <a:xfrm flipH="1">
            <a:off x="2253785" y="5144937"/>
            <a:ext cx="307630" cy="218155"/>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5248425-E93E-4215-BCA4-6AF7D7FBE6D2}"/>
              </a:ext>
            </a:extLst>
          </p:cNvPr>
          <p:cNvCxnSpPr>
            <a:cxnSpLocks/>
          </p:cNvCxnSpPr>
          <p:nvPr/>
        </p:nvCxnSpPr>
        <p:spPr>
          <a:xfrm flipH="1">
            <a:off x="4584703" y="3936043"/>
            <a:ext cx="222788" cy="21098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A430A79-B1E7-4B9D-BA48-557609A869D9}"/>
              </a:ext>
            </a:extLst>
          </p:cNvPr>
          <p:cNvCxnSpPr>
            <a:cxnSpLocks/>
          </p:cNvCxnSpPr>
          <p:nvPr/>
        </p:nvCxnSpPr>
        <p:spPr>
          <a:xfrm>
            <a:off x="2245394" y="3780597"/>
            <a:ext cx="261441" cy="20517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AF7C333-AE83-4DDE-AAE2-4F64A48D50D2}"/>
              </a:ext>
            </a:extLst>
          </p:cNvPr>
          <p:cNvCxnSpPr>
            <a:cxnSpLocks/>
          </p:cNvCxnSpPr>
          <p:nvPr/>
        </p:nvCxnSpPr>
        <p:spPr>
          <a:xfrm>
            <a:off x="2425486" y="6461034"/>
            <a:ext cx="2095837"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35F0445-DC4C-4002-BE3A-B68074E08B86}"/>
              </a:ext>
            </a:extLst>
          </p:cNvPr>
          <p:cNvCxnSpPr>
            <a:cxnSpLocks/>
          </p:cNvCxnSpPr>
          <p:nvPr/>
        </p:nvCxnSpPr>
        <p:spPr>
          <a:xfrm>
            <a:off x="2490507" y="3331063"/>
            <a:ext cx="2160097"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6664BC3-255B-42AF-8637-39ACE3EC5A47}"/>
              </a:ext>
            </a:extLst>
          </p:cNvPr>
          <p:cNvCxnSpPr>
            <a:cxnSpLocks/>
          </p:cNvCxnSpPr>
          <p:nvPr/>
        </p:nvCxnSpPr>
        <p:spPr>
          <a:xfrm>
            <a:off x="5846441" y="4166652"/>
            <a:ext cx="0" cy="37144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F12A96C-9B33-4A59-B1B1-38D7B7872398}"/>
              </a:ext>
            </a:extLst>
          </p:cNvPr>
          <p:cNvCxnSpPr>
            <a:cxnSpLocks/>
          </p:cNvCxnSpPr>
          <p:nvPr/>
        </p:nvCxnSpPr>
        <p:spPr>
          <a:xfrm>
            <a:off x="1153825" y="4207126"/>
            <a:ext cx="0" cy="37144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697126EE-6BAA-4E14-82EF-C08AAF607A57}"/>
              </a:ext>
            </a:extLst>
          </p:cNvPr>
          <p:cNvSpPr/>
          <p:nvPr/>
        </p:nvSpPr>
        <p:spPr>
          <a:xfrm>
            <a:off x="9749673" y="1412121"/>
            <a:ext cx="2270044" cy="527597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7030A0"/>
                </a:solidFill>
                <a:effectLst/>
                <a:uLnTx/>
                <a:uFillTx/>
                <a:latin typeface="Calibri" panose="020F0502020204030204"/>
                <a:ea typeface="+mn-ea"/>
                <a:cs typeface="+mn-cs"/>
              </a:rPr>
              <a:t>Wanted / Unwanted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7030A0"/>
                </a:solidFill>
                <a:effectLst/>
                <a:uLnTx/>
                <a:uFillTx/>
                <a:latin typeface="Calibri" panose="020F0502020204030204"/>
                <a:ea typeface="+mn-ea"/>
                <a:cs typeface="+mn-cs"/>
              </a:rPr>
              <a:t>Outcomes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rPr>
              <a:t>System Performance: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rPr>
              <a:t>Human Wellbeing:</a:t>
            </a:r>
          </a:p>
        </p:txBody>
      </p:sp>
      <p:sp>
        <p:nvSpPr>
          <p:cNvPr id="26" name="Rectangle: Rounded Corners 25">
            <a:extLst>
              <a:ext uri="{FF2B5EF4-FFF2-40B4-BE49-F238E27FC236}">
                <a16:creationId xmlns:a16="http://schemas.microsoft.com/office/drawing/2014/main" id="{782F45F6-0EEA-4366-85B8-C00F9EBD5660}"/>
              </a:ext>
            </a:extLst>
          </p:cNvPr>
          <p:cNvSpPr/>
          <p:nvPr/>
        </p:nvSpPr>
        <p:spPr>
          <a:xfrm>
            <a:off x="2490507" y="1412120"/>
            <a:ext cx="2040814" cy="165664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External Influences</a:t>
            </a:r>
          </a:p>
        </p:txBody>
      </p:sp>
      <p:cxnSp>
        <p:nvCxnSpPr>
          <p:cNvPr id="27" name="Straight Arrow Connector 26">
            <a:extLst>
              <a:ext uri="{FF2B5EF4-FFF2-40B4-BE49-F238E27FC236}">
                <a16:creationId xmlns:a16="http://schemas.microsoft.com/office/drawing/2014/main" id="{05387737-D581-4DC9-A099-9BECA846B9DB}"/>
              </a:ext>
            </a:extLst>
          </p:cNvPr>
          <p:cNvCxnSpPr>
            <a:cxnSpLocks/>
          </p:cNvCxnSpPr>
          <p:nvPr/>
        </p:nvCxnSpPr>
        <p:spPr>
          <a:xfrm flipH="1">
            <a:off x="2213101" y="1848424"/>
            <a:ext cx="222788" cy="21098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AAB4EC0-D767-4D68-B3B3-32C5F720ED7F}"/>
              </a:ext>
            </a:extLst>
          </p:cNvPr>
          <p:cNvCxnSpPr>
            <a:cxnSpLocks/>
          </p:cNvCxnSpPr>
          <p:nvPr/>
        </p:nvCxnSpPr>
        <p:spPr>
          <a:xfrm>
            <a:off x="4618392" y="1809669"/>
            <a:ext cx="261441" cy="20517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61B7175-C8A8-438C-B599-489DE2B41FD2}"/>
              </a:ext>
            </a:extLst>
          </p:cNvPr>
          <p:cNvCxnSpPr>
            <a:cxnSpLocks/>
          </p:cNvCxnSpPr>
          <p:nvPr/>
        </p:nvCxnSpPr>
        <p:spPr>
          <a:xfrm>
            <a:off x="3473404" y="3113889"/>
            <a:ext cx="0" cy="434348"/>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637AA2CB-2D5D-4261-B6AB-922776A01AF3}"/>
              </a:ext>
            </a:extLst>
          </p:cNvPr>
          <p:cNvSpPr/>
          <p:nvPr/>
        </p:nvSpPr>
        <p:spPr>
          <a:xfrm>
            <a:off x="7312169" y="1430411"/>
            <a:ext cx="2318219" cy="530079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7030A0"/>
                </a:solidFill>
                <a:effectLst/>
                <a:uLnTx/>
                <a:uFillTx/>
                <a:latin typeface="Calibri" panose="020F0502020204030204"/>
                <a:ea typeface="+mn-ea"/>
                <a:cs typeface="+mn-cs"/>
              </a:rPr>
              <a:t>What Care Task or Process is Being Performed?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7476C960-9391-497A-B98E-8CF6D4F124B7}"/>
              </a:ext>
            </a:extLst>
          </p:cNvPr>
          <p:cNvSpPr txBox="1"/>
          <p:nvPr/>
        </p:nvSpPr>
        <p:spPr>
          <a:xfrm>
            <a:off x="226080" y="860694"/>
            <a:ext cx="6728503" cy="369332"/>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Work System Design Issues </a:t>
            </a: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(e.g. Facilitators or Barriers)</a:t>
            </a:r>
          </a:p>
        </p:txBody>
      </p:sp>
      <p:sp>
        <p:nvSpPr>
          <p:cNvPr id="40" name="TextBox 39">
            <a:extLst>
              <a:ext uri="{FF2B5EF4-FFF2-40B4-BE49-F238E27FC236}">
                <a16:creationId xmlns:a16="http://schemas.microsoft.com/office/drawing/2014/main" id="{6ABF9A40-627E-49D3-BC9D-AFC7817D7D88}"/>
              </a:ext>
            </a:extLst>
          </p:cNvPr>
          <p:cNvSpPr txBox="1"/>
          <p:nvPr/>
        </p:nvSpPr>
        <p:spPr>
          <a:xfrm>
            <a:off x="7365963" y="860694"/>
            <a:ext cx="2264425" cy="369332"/>
          </a:xfrm>
          <a:prstGeom prst="rect">
            <a:avLst/>
          </a:prstGeom>
          <a:solidFill>
            <a:srgbClr val="92D05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Care Process</a:t>
            </a:r>
          </a:p>
        </p:txBody>
      </p:sp>
      <p:sp>
        <p:nvSpPr>
          <p:cNvPr id="41" name="TextBox 40">
            <a:extLst>
              <a:ext uri="{FF2B5EF4-FFF2-40B4-BE49-F238E27FC236}">
                <a16:creationId xmlns:a16="http://schemas.microsoft.com/office/drawing/2014/main" id="{FF7B045C-3007-4BD7-86B1-DFE71C70E71A}"/>
              </a:ext>
            </a:extLst>
          </p:cNvPr>
          <p:cNvSpPr txBox="1"/>
          <p:nvPr/>
        </p:nvSpPr>
        <p:spPr>
          <a:xfrm>
            <a:off x="9872871" y="848267"/>
            <a:ext cx="2093050" cy="369332"/>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Outcomes</a:t>
            </a:r>
          </a:p>
        </p:txBody>
      </p:sp>
      <p:cxnSp>
        <p:nvCxnSpPr>
          <p:cNvPr id="42" name="Straight Arrow Connector 41">
            <a:extLst>
              <a:ext uri="{FF2B5EF4-FFF2-40B4-BE49-F238E27FC236}">
                <a16:creationId xmlns:a16="http://schemas.microsoft.com/office/drawing/2014/main" id="{DF994440-F512-466E-9E11-8D6B0B415BF9}"/>
              </a:ext>
            </a:extLst>
          </p:cNvPr>
          <p:cNvCxnSpPr>
            <a:cxnSpLocks/>
          </p:cNvCxnSpPr>
          <p:nvPr/>
        </p:nvCxnSpPr>
        <p:spPr>
          <a:xfrm>
            <a:off x="9116704" y="4338510"/>
            <a:ext cx="1087470"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Title 1">
            <a:extLst>
              <a:ext uri="{FF2B5EF4-FFF2-40B4-BE49-F238E27FC236}">
                <a16:creationId xmlns:a16="http://schemas.microsoft.com/office/drawing/2014/main" id="{765EF7CC-0A1E-42B5-8831-94FEED43AD3C}"/>
              </a:ext>
            </a:extLst>
          </p:cNvPr>
          <p:cNvSpPr txBox="1">
            <a:spLocks/>
          </p:cNvSpPr>
          <p:nvPr/>
        </p:nvSpPr>
        <p:spPr>
          <a:xfrm>
            <a:off x="172283" y="136775"/>
            <a:ext cx="11793293" cy="523534"/>
          </a:xfrm>
          <a:prstGeom prst="rect">
            <a:avLst/>
          </a:prstGeom>
          <a:ln w="3175">
            <a:solidFill>
              <a:schemeClr val="tx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300" normalizeH="0" baseline="0" noProof="0" dirty="0">
                <a:ln>
                  <a:noFill/>
                </a:ln>
                <a:solidFill>
                  <a:srgbClr val="993366"/>
                </a:solidFill>
                <a:effectLst>
                  <a:outerShdw blurRad="38100" dist="38100" dir="2700000" algn="tl">
                    <a:srgbClr val="000000">
                      <a:alpha val="43137"/>
                    </a:srgbClr>
                  </a:outerShdw>
                </a:effectLst>
                <a:uLnTx/>
                <a:uFillTx/>
                <a:latin typeface="Calibri" panose="020F0502020204030204"/>
                <a:ea typeface="+mj-ea"/>
                <a:cs typeface="+mj-cs"/>
              </a:rPr>
              <a:t>Care System Analysis Tool (CSAT)</a:t>
            </a:r>
            <a:br>
              <a:rPr kumimoji="0" lang="en-GB" sz="3200" b="1" i="0" u="none" strike="noStrike" kern="1200" cap="none" spc="0" normalizeH="0" baseline="0" noProof="0" dirty="0">
                <a:ln>
                  <a:noFill/>
                </a:ln>
                <a:solidFill>
                  <a:srgbClr val="993366"/>
                </a:solidFill>
                <a:effectLst/>
                <a:uLnTx/>
                <a:uFillTx/>
                <a:latin typeface="Calibri" panose="020F0502020204030204"/>
                <a:ea typeface="+mj-ea"/>
                <a:cs typeface="+mj-cs"/>
              </a:rPr>
            </a:br>
            <a:endParaRPr kumimoji="0" lang="en-GB" sz="3200" b="1" i="0" u="none" strike="noStrike" kern="1200" cap="none" spc="0" normalizeH="0" baseline="0" noProof="0" dirty="0">
              <a:ln>
                <a:noFill/>
              </a:ln>
              <a:solidFill>
                <a:srgbClr val="993366"/>
              </a:solidFill>
              <a:effectLst/>
              <a:uLnTx/>
              <a:uFillTx/>
              <a:latin typeface="Calibri" panose="020F0502020204030204"/>
              <a:ea typeface="+mj-ea"/>
              <a:cs typeface="+mj-cs"/>
            </a:endParaRPr>
          </a:p>
        </p:txBody>
      </p:sp>
      <p:pic>
        <p:nvPicPr>
          <p:cNvPr id="3" name="Picture 2">
            <a:extLst>
              <a:ext uri="{FF2B5EF4-FFF2-40B4-BE49-F238E27FC236}">
                <a16:creationId xmlns:a16="http://schemas.microsoft.com/office/drawing/2014/main" id="{EC366926-5E90-4834-F0D3-E2DDB0852DAC}"/>
              </a:ext>
            </a:extLst>
          </p:cNvPr>
          <p:cNvPicPr>
            <a:picLocks noChangeAspect="1"/>
          </p:cNvPicPr>
          <p:nvPr/>
        </p:nvPicPr>
        <p:blipFill rotWithShape="1">
          <a:blip r:embed="rId3"/>
          <a:srcRect l="21910" r="19788"/>
          <a:stretch/>
        </p:blipFill>
        <p:spPr>
          <a:xfrm flipH="1">
            <a:off x="11010900" y="152289"/>
            <a:ext cx="465151" cy="450850"/>
          </a:xfrm>
          <a:prstGeom prst="rect">
            <a:avLst/>
          </a:prstGeom>
        </p:spPr>
      </p:pic>
      <p:pic>
        <p:nvPicPr>
          <p:cNvPr id="2" name="Picture 1">
            <a:extLst>
              <a:ext uri="{FF2B5EF4-FFF2-40B4-BE49-F238E27FC236}">
                <a16:creationId xmlns:a16="http://schemas.microsoft.com/office/drawing/2014/main" id="{D3744880-D9BE-E177-DD5E-8F00C721519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83249" y="152288"/>
            <a:ext cx="450850" cy="450850"/>
          </a:xfrm>
          <a:prstGeom prst="rect">
            <a:avLst/>
          </a:prstGeom>
          <a:noFill/>
        </p:spPr>
      </p:pic>
      <p:cxnSp>
        <p:nvCxnSpPr>
          <p:cNvPr id="7" name="Straight Arrow Connector 6">
            <a:extLst>
              <a:ext uri="{FF2B5EF4-FFF2-40B4-BE49-F238E27FC236}">
                <a16:creationId xmlns:a16="http://schemas.microsoft.com/office/drawing/2014/main" id="{63FA96EB-307B-7AE6-8675-90231A5115B9}"/>
              </a:ext>
            </a:extLst>
          </p:cNvPr>
          <p:cNvCxnSpPr>
            <a:cxnSpLocks/>
          </p:cNvCxnSpPr>
          <p:nvPr/>
        </p:nvCxnSpPr>
        <p:spPr>
          <a:xfrm>
            <a:off x="6768434" y="4338510"/>
            <a:ext cx="1087470"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6421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92ABB6-3F2F-4326-A537-CD484C4DBA22}"/>
              </a:ext>
            </a:extLst>
          </p:cNvPr>
          <p:cNvSpPr txBox="1"/>
          <p:nvPr/>
        </p:nvSpPr>
        <p:spPr>
          <a:xfrm>
            <a:off x="2756033" y="643991"/>
            <a:ext cx="2438820" cy="4553234"/>
          </a:xfrm>
          <a:prstGeom prst="rect">
            <a:avLst/>
          </a:prstGeom>
          <a:solidFill>
            <a:schemeClr val="bg2"/>
          </a:solidFill>
          <a:ln w="952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Person Factors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e.g. Physical, psychological capabilities, limitations and impacts (frustration, stress, fatigue, burnout, musculoskeletal, satisfaction, enjoyment, experiences, job control); personality or social issues; cognitive ; competence, skills, knowledge, attitudes; risk perception; training issues; personal needs and preferences; psychological safety; performance variability; personal goals; adaptation to work conditions.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Care team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e.g. roles, support, communication, collaboration, supervision, management, leadership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Patient/client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e.g. complexity of clinical condition, physical, social, psychological, relationship factors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Others</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e.g. families and carers, and other health and so</a:t>
            </a:r>
            <a:r>
              <a:rPr kumimoji="0" lang="en-GB" sz="1056" b="0" i="0" u="none" strike="noStrike" kern="1200" cap="none" spc="0" normalizeH="0" baseline="0" noProof="0" dirty="0">
                <a:ln>
                  <a:noFill/>
                </a:ln>
                <a:solidFill>
                  <a:prstClr val="black"/>
                </a:solidFill>
                <a:effectLst/>
                <a:uLnTx/>
                <a:uFillTx/>
                <a:latin typeface="Calibri" panose="020F0502020204030204"/>
                <a:ea typeface="+mn-ea"/>
                <a:cs typeface="+mn-cs"/>
              </a:rPr>
              <a:t>cial services colleagues</a:t>
            </a:r>
          </a:p>
        </p:txBody>
      </p:sp>
      <p:sp>
        <p:nvSpPr>
          <p:cNvPr id="3" name="TextBox 2">
            <a:extLst>
              <a:ext uri="{FF2B5EF4-FFF2-40B4-BE49-F238E27FC236}">
                <a16:creationId xmlns:a16="http://schemas.microsoft.com/office/drawing/2014/main" id="{DCBF1116-1F66-407D-ACDA-A9906D5D44FA}"/>
              </a:ext>
            </a:extLst>
          </p:cNvPr>
          <p:cNvSpPr txBox="1"/>
          <p:nvPr/>
        </p:nvSpPr>
        <p:spPr>
          <a:xfrm>
            <a:off x="5289316" y="656534"/>
            <a:ext cx="2318858" cy="2323713"/>
          </a:xfrm>
          <a:prstGeom prst="rect">
            <a:avLst/>
          </a:prstGeom>
          <a:solidFill>
            <a:schemeClr val="bg2"/>
          </a:solidFill>
          <a:ln w="952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rPr>
              <a:t>Task Factors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Specific actions within larger work processes, includes task attributes such 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level of task difficulty /complexity;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time taken;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hazardous nature;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variety of tasks;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sequencing of tasks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workload, time pressure, cognitive load, </a:t>
            </a:r>
          </a:p>
        </p:txBody>
      </p:sp>
      <p:sp>
        <p:nvSpPr>
          <p:cNvPr id="4" name="TextBox 3">
            <a:extLst>
              <a:ext uri="{FF2B5EF4-FFF2-40B4-BE49-F238E27FC236}">
                <a16:creationId xmlns:a16="http://schemas.microsoft.com/office/drawing/2014/main" id="{A7F28833-89C0-47DA-B915-D5C4804CE93B}"/>
              </a:ext>
            </a:extLst>
          </p:cNvPr>
          <p:cNvSpPr txBox="1"/>
          <p:nvPr/>
        </p:nvSpPr>
        <p:spPr>
          <a:xfrm>
            <a:off x="2756032" y="5260411"/>
            <a:ext cx="2438820" cy="1585049"/>
          </a:xfrm>
          <a:prstGeom prst="rect">
            <a:avLst/>
          </a:prstGeom>
          <a:solidFill>
            <a:schemeClr val="bg2"/>
          </a:solidFill>
          <a:ln w="952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rPr>
              <a:t>Tools &amp; Technology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e.g. design interaction and device usability issues; familiarity; positioning, accessibility; availability; access; mobility; operational /calibrated /maintained; device usability; various IT design issues.</a:t>
            </a:r>
          </a:p>
        </p:txBody>
      </p:sp>
      <p:sp>
        <p:nvSpPr>
          <p:cNvPr id="5" name="TextBox 4">
            <a:extLst>
              <a:ext uri="{FF2B5EF4-FFF2-40B4-BE49-F238E27FC236}">
                <a16:creationId xmlns:a16="http://schemas.microsoft.com/office/drawing/2014/main" id="{50C6BE84-1D45-4D57-A9DD-CE91249570A5}"/>
              </a:ext>
            </a:extLst>
          </p:cNvPr>
          <p:cNvSpPr txBox="1"/>
          <p:nvPr/>
        </p:nvSpPr>
        <p:spPr>
          <a:xfrm>
            <a:off x="5273003" y="3124559"/>
            <a:ext cx="2318859" cy="1785104"/>
          </a:xfrm>
          <a:prstGeom prst="rect">
            <a:avLst/>
          </a:prstGeom>
          <a:solidFill>
            <a:schemeClr val="bg2"/>
          </a:solidFill>
          <a:ln w="952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Physical Environment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e.g. Layout; noise; lighting; vibration; temperature; humidity and air quality; design of immediate workspace or physical environment layout; location; size; clutter; cleanliness; standardisation, aesthetics; crowding</a:t>
            </a:r>
          </a:p>
        </p:txBody>
      </p:sp>
      <p:sp>
        <p:nvSpPr>
          <p:cNvPr id="6" name="TextBox 5">
            <a:extLst>
              <a:ext uri="{FF2B5EF4-FFF2-40B4-BE49-F238E27FC236}">
                <a16:creationId xmlns:a16="http://schemas.microsoft.com/office/drawing/2014/main" id="{454B6EAB-D4AD-4E48-8EFC-DEDE6AE2C40F}"/>
              </a:ext>
            </a:extLst>
          </p:cNvPr>
          <p:cNvSpPr txBox="1"/>
          <p:nvPr/>
        </p:nvSpPr>
        <p:spPr>
          <a:xfrm>
            <a:off x="7702637" y="956922"/>
            <a:ext cx="2316006" cy="5509200"/>
          </a:xfrm>
          <a:prstGeom prst="rect">
            <a:avLst/>
          </a:prstGeom>
          <a:solidFill>
            <a:schemeClr val="bg2"/>
          </a:solidFill>
          <a:ln w="952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Organisation of Work Factor</a:t>
            </a:r>
            <a:r>
              <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rPr>
              <a: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6" b="0" i="0" u="none" strike="noStrike" kern="1200" cap="none" spc="0" normalizeH="0" baseline="0" noProof="0" dirty="0">
                <a:ln>
                  <a:noFill/>
                </a:ln>
                <a:solidFill>
                  <a:prstClr val="black"/>
                </a:solidFill>
                <a:effectLst/>
                <a:uLnTx/>
                <a:uFillTx/>
                <a:latin typeface="Calibri" panose="020F0502020204030204"/>
                <a:ea typeface="+mn-ea"/>
                <a:cs typeface="+mn-cs"/>
              </a:rPr>
              <a:t>e</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.g. Structures external to a person (but often put in place by people) that organise time, space, resources, and activity.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Within institutions: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Work schedules/staffing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Workload assignment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Management and incentive systems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Organisational / safety culture (values, commitment, transparency)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Training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Policies/procedures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Resource availability and recruitment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In other settings: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Communication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Infrastructure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Living arrangements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Family roles and responsibilities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Work and life schedules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Financial and health-related resources</a:t>
            </a:r>
          </a:p>
        </p:txBody>
      </p:sp>
      <p:sp>
        <p:nvSpPr>
          <p:cNvPr id="7" name="TextBox 6">
            <a:extLst>
              <a:ext uri="{FF2B5EF4-FFF2-40B4-BE49-F238E27FC236}">
                <a16:creationId xmlns:a16="http://schemas.microsoft.com/office/drawing/2014/main" id="{72F64557-27D3-4DAD-883A-7B74CF5F891A}"/>
              </a:ext>
            </a:extLst>
          </p:cNvPr>
          <p:cNvSpPr txBox="1"/>
          <p:nvPr/>
        </p:nvSpPr>
        <p:spPr>
          <a:xfrm>
            <a:off x="5273005" y="5053976"/>
            <a:ext cx="2318857" cy="1785104"/>
          </a:xfrm>
          <a:prstGeom prst="rect">
            <a:avLst/>
          </a:prstGeom>
          <a:solidFill>
            <a:schemeClr val="bg2"/>
          </a:solidFill>
          <a:ln w="952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External Influence</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e.g. Societal, government, cultural, accreditation and regulatory influences e.g. funding, national policies and targets, professional bodies, regulatory demands, legislation and legal influences, other risks and influences</a:t>
            </a:r>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BAA7AEF-FA12-4FBE-835B-0EF62F88E482}"/>
              </a:ext>
            </a:extLst>
          </p:cNvPr>
          <p:cNvSpPr txBox="1"/>
          <p:nvPr/>
        </p:nvSpPr>
        <p:spPr>
          <a:xfrm>
            <a:off x="10267587" y="1554309"/>
            <a:ext cx="1736518" cy="1600438"/>
          </a:xfrm>
          <a:prstGeom prst="rect">
            <a:avLst/>
          </a:prstGeom>
          <a:solidFill>
            <a:schemeClr val="accent6">
              <a:lumMod val="40000"/>
              <a:lumOff val="60000"/>
            </a:schemeClr>
          </a:solidFill>
          <a:ln w="952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0000"/>
                </a:solidFill>
                <a:effectLst/>
                <a:uLnTx/>
                <a:uFillTx/>
                <a:latin typeface="Calibri" panose="020F0502020204030204"/>
                <a:ea typeface="+mn-ea"/>
                <a:cs typeface="+mn-cs"/>
              </a:rPr>
              <a:t>Outcomes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0000"/>
                </a:solidFill>
                <a:effectLst/>
                <a:uLnTx/>
                <a:uFillTx/>
                <a:latin typeface="Calibri" panose="020F0502020204030204"/>
                <a:ea typeface="+mn-ea"/>
                <a:cs typeface="+mn-cs"/>
              </a:rPr>
              <a:t>System Performance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e.g. Safety; productivity; resilience; efficiency; effectiveness; care quality</a:t>
            </a:r>
          </a:p>
        </p:txBody>
      </p:sp>
      <p:sp>
        <p:nvSpPr>
          <p:cNvPr id="9" name="TextBox 8">
            <a:extLst>
              <a:ext uri="{FF2B5EF4-FFF2-40B4-BE49-F238E27FC236}">
                <a16:creationId xmlns:a16="http://schemas.microsoft.com/office/drawing/2014/main" id="{7590846E-2C92-4513-BFFE-084420747D9F}"/>
              </a:ext>
            </a:extLst>
          </p:cNvPr>
          <p:cNvSpPr txBox="1"/>
          <p:nvPr/>
        </p:nvSpPr>
        <p:spPr>
          <a:xfrm>
            <a:off x="10285151" y="3422416"/>
            <a:ext cx="1739373" cy="2246769"/>
          </a:xfrm>
          <a:prstGeom prst="rect">
            <a:avLst/>
          </a:prstGeom>
          <a:solidFill>
            <a:schemeClr val="accent6">
              <a:lumMod val="40000"/>
              <a:lumOff val="60000"/>
            </a:schemeClr>
          </a:solidFill>
          <a:ln w="9525">
            <a:solidFill>
              <a:schemeClr val="accent6">
                <a:lumMod val="20000"/>
                <a:lumOff val="8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0000"/>
                </a:solidFill>
                <a:effectLst/>
                <a:uLnTx/>
                <a:uFillTx/>
                <a:latin typeface="Calibri" panose="020F0502020204030204"/>
                <a:ea typeface="+mn-ea"/>
                <a:cs typeface="+mn-cs"/>
              </a:rPr>
              <a:t>Outcomes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0000"/>
                </a:solidFill>
                <a:effectLst/>
                <a:uLnTx/>
                <a:uFillTx/>
                <a:latin typeface="Calibri" panose="020F0502020204030204"/>
                <a:ea typeface="+mn-ea"/>
                <a:cs typeface="+mn-cs"/>
              </a:rPr>
              <a:t>Human Wellbeing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e.g. Health and safety; patient satisfaction and experience; enjoyment; staff turnover; staff welfare; job satisfaction</a:t>
            </a:r>
          </a:p>
        </p:txBody>
      </p:sp>
      <p:sp>
        <p:nvSpPr>
          <p:cNvPr id="11" name="TextBox 10">
            <a:extLst>
              <a:ext uri="{FF2B5EF4-FFF2-40B4-BE49-F238E27FC236}">
                <a16:creationId xmlns:a16="http://schemas.microsoft.com/office/drawing/2014/main" id="{8B456EAC-6A30-4275-AFA6-60D8C42ED774}"/>
              </a:ext>
            </a:extLst>
          </p:cNvPr>
          <p:cNvSpPr txBox="1"/>
          <p:nvPr/>
        </p:nvSpPr>
        <p:spPr>
          <a:xfrm>
            <a:off x="2756032" y="163645"/>
            <a:ext cx="7262611" cy="369332"/>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Examples of Interacting System Elements</a:t>
            </a:r>
          </a:p>
        </p:txBody>
      </p:sp>
      <p:sp>
        <p:nvSpPr>
          <p:cNvPr id="16" name="TextBox 15">
            <a:extLst>
              <a:ext uri="{FF2B5EF4-FFF2-40B4-BE49-F238E27FC236}">
                <a16:creationId xmlns:a16="http://schemas.microsoft.com/office/drawing/2014/main" id="{8A049ADF-3EF5-46B2-8BCC-DB20448D7EA1}"/>
              </a:ext>
            </a:extLst>
          </p:cNvPr>
          <p:cNvSpPr txBox="1"/>
          <p:nvPr/>
        </p:nvSpPr>
        <p:spPr>
          <a:xfrm>
            <a:off x="137397" y="3978702"/>
            <a:ext cx="2540482" cy="369332"/>
          </a:xfrm>
          <a:prstGeom prst="rect">
            <a:avLst/>
          </a:prstGeom>
          <a:solidFill>
            <a:schemeClr val="accent1">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Guiding Step</a:t>
            </a:r>
          </a:p>
        </p:txBody>
      </p:sp>
      <p:sp>
        <p:nvSpPr>
          <p:cNvPr id="17" name="TextBox 16">
            <a:extLst>
              <a:ext uri="{FF2B5EF4-FFF2-40B4-BE49-F238E27FC236}">
                <a16:creationId xmlns:a16="http://schemas.microsoft.com/office/drawing/2014/main" id="{669A522D-D5A7-41B5-8E78-A323ED2DED73}"/>
              </a:ext>
            </a:extLst>
          </p:cNvPr>
          <p:cNvSpPr txBox="1"/>
          <p:nvPr/>
        </p:nvSpPr>
        <p:spPr>
          <a:xfrm>
            <a:off x="137397" y="4451091"/>
            <a:ext cx="2540482" cy="2492990"/>
          </a:xfrm>
          <a:prstGeom prst="rect">
            <a:avLst/>
          </a:prstGeom>
          <a:solidFill>
            <a:schemeClr val="accent5">
              <a:lumMod val="60000"/>
              <a:lumOff val="40000"/>
            </a:schemeClr>
          </a:solidFill>
          <a:ln w="9525">
            <a:solidFill>
              <a:schemeClr val="tx1"/>
            </a:solidFill>
          </a:ln>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As a team, use the CSAT worksheet as a prompt to highlight the system-wide factors that contribute to the issue at hand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Seek to understand how these factors influence processes and </a:t>
            </a:r>
            <a:r>
              <a:rPr kumimoji="0" lang="en-GB" sz="1200" b="1" i="1" u="none" strike="noStrike" kern="1200" cap="none" spc="0" normalizeH="0" baseline="0" noProof="0" dirty="0">
                <a:ln>
                  <a:noFill/>
                </a:ln>
                <a:solidFill>
                  <a:prstClr val="black"/>
                </a:solidFill>
                <a:effectLst/>
                <a:uLnTx/>
                <a:uFillTx/>
                <a:latin typeface="Calibri" panose="020F0502020204030204"/>
                <a:ea typeface="+mn-ea"/>
                <a:cs typeface="+mn-cs"/>
              </a:rPr>
              <a:t>interact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to produce outcomes (both wanted or unwanted)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Link this new knowledge to making work system redesign or improvement recommendations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993366"/>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0D7F0EE-0D03-4CCD-A07F-11C8BFED276A}"/>
              </a:ext>
            </a:extLst>
          </p:cNvPr>
          <p:cNvSpPr txBox="1"/>
          <p:nvPr/>
        </p:nvSpPr>
        <p:spPr>
          <a:xfrm>
            <a:off x="137397" y="163645"/>
            <a:ext cx="2540482" cy="369332"/>
          </a:xfrm>
          <a:prstGeom prst="rect">
            <a:avLst/>
          </a:prstGeom>
          <a:solidFill>
            <a:schemeClr val="accent6">
              <a:lumMod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CSAT Explained</a:t>
            </a:r>
          </a:p>
        </p:txBody>
      </p:sp>
      <p:sp>
        <p:nvSpPr>
          <p:cNvPr id="19" name="TextBox 18">
            <a:extLst>
              <a:ext uri="{FF2B5EF4-FFF2-40B4-BE49-F238E27FC236}">
                <a16:creationId xmlns:a16="http://schemas.microsoft.com/office/drawing/2014/main" id="{D96E741D-0C9C-4100-98D7-F5CDD6911BAD}"/>
              </a:ext>
            </a:extLst>
          </p:cNvPr>
          <p:cNvSpPr txBox="1"/>
          <p:nvPr/>
        </p:nvSpPr>
        <p:spPr>
          <a:xfrm>
            <a:off x="137397" y="643991"/>
            <a:ext cx="2540482" cy="3231654"/>
          </a:xfrm>
          <a:prstGeom prst="rect">
            <a:avLst/>
          </a:prstGeom>
          <a:solidFill>
            <a:schemeClr val="accent6">
              <a:lumMod val="20000"/>
              <a:lumOff val="80000"/>
            </a:schemeClr>
          </a:solidFill>
          <a:ln w="9525">
            <a:solidFill>
              <a:schemeClr val="tx1"/>
            </a:solidFill>
          </a:ln>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srgbClr val="993366"/>
                </a:solidFill>
                <a:effectLst/>
                <a:uLnTx/>
                <a:uFillTx/>
                <a:latin typeface="Calibri" panose="020F0502020204030204"/>
                <a:ea typeface="+mn-ea"/>
                <a:cs typeface="+mn-cs"/>
              </a:rPr>
              <a:t>The tool is based on the SEIPS (System Engineering Initiative for Patient Safety) Framework.</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srgbClr val="993366"/>
                </a:solidFill>
                <a:effectLst/>
                <a:uLnTx/>
                <a:uFillTx/>
                <a:latin typeface="Calibri" panose="020F0502020204030204"/>
                <a:ea typeface="+mn-ea"/>
                <a:cs typeface="+mn-cs"/>
              </a:rPr>
              <a:t>This is a Human Factors systems approach to understanding care  processes, work systems and outcomes to inform better design and improvement.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srgbClr val="993366"/>
                </a:solidFill>
                <a:effectLst/>
                <a:uLnTx/>
                <a:uFillTx/>
                <a:latin typeface="Calibri" panose="020F0502020204030204"/>
                <a:ea typeface="+mn-ea"/>
                <a:cs typeface="+mn-cs"/>
              </a:rPr>
              <a:t>The Tool can be used by anyone as a general systems analysis and problem-solving tool e.g. safety learning reviews; hazard identification; design of incident reporting &amp; data collection; simulation design; protocol &amp; checklist development; research design and data analysis. </a:t>
            </a:r>
          </a:p>
        </p:txBody>
      </p:sp>
      <p:sp>
        <p:nvSpPr>
          <p:cNvPr id="20" name="TextBox 19">
            <a:extLst>
              <a:ext uri="{FF2B5EF4-FFF2-40B4-BE49-F238E27FC236}">
                <a16:creationId xmlns:a16="http://schemas.microsoft.com/office/drawing/2014/main" id="{8242C55D-1F87-421F-967E-39EA78E61E96}"/>
              </a:ext>
            </a:extLst>
          </p:cNvPr>
          <p:cNvSpPr txBox="1"/>
          <p:nvPr/>
        </p:nvSpPr>
        <p:spPr>
          <a:xfrm>
            <a:off x="10280101" y="163645"/>
            <a:ext cx="1774502" cy="369332"/>
          </a:xfrm>
          <a:prstGeom prst="rect">
            <a:avLst/>
          </a:prstGeom>
          <a:solidFill>
            <a:srgbClr val="C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Outcomes</a:t>
            </a:r>
          </a:p>
        </p:txBody>
      </p:sp>
      <p:pic>
        <p:nvPicPr>
          <p:cNvPr id="10" name="Picture 9">
            <a:extLst>
              <a:ext uri="{FF2B5EF4-FFF2-40B4-BE49-F238E27FC236}">
                <a16:creationId xmlns:a16="http://schemas.microsoft.com/office/drawing/2014/main" id="{8417CB1F-162C-4355-3076-2AEBFA8BE8FD}"/>
              </a:ext>
            </a:extLst>
          </p:cNvPr>
          <p:cNvPicPr>
            <a:picLocks noChangeAspect="1"/>
          </p:cNvPicPr>
          <p:nvPr/>
        </p:nvPicPr>
        <p:blipFill rotWithShape="1">
          <a:blip r:embed="rId2"/>
          <a:srcRect l="21910" r="19788"/>
          <a:stretch/>
        </p:blipFill>
        <p:spPr>
          <a:xfrm flipH="1">
            <a:off x="11220449" y="5960146"/>
            <a:ext cx="757499" cy="734210"/>
          </a:xfrm>
          <a:prstGeom prst="rect">
            <a:avLst/>
          </a:prstGeom>
        </p:spPr>
      </p:pic>
      <p:pic>
        <p:nvPicPr>
          <p:cNvPr id="12" name="Picture 11">
            <a:extLst>
              <a:ext uri="{FF2B5EF4-FFF2-40B4-BE49-F238E27FC236}">
                <a16:creationId xmlns:a16="http://schemas.microsoft.com/office/drawing/2014/main" id="{BDD0A575-D473-0F1C-148F-1DD59223FC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86148" y="5936854"/>
            <a:ext cx="757501" cy="757501"/>
          </a:xfrm>
          <a:prstGeom prst="rect">
            <a:avLst/>
          </a:prstGeom>
          <a:noFill/>
        </p:spPr>
      </p:pic>
    </p:spTree>
    <p:extLst>
      <p:ext uri="{BB962C8B-B14F-4D97-AF65-F5344CB8AC3E}">
        <p14:creationId xmlns:p14="http://schemas.microsoft.com/office/powerpoint/2010/main" val="3374518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ED70E-C3CC-78B2-E0A0-43DC56CB32EE}"/>
              </a:ext>
            </a:extLst>
          </p:cNvPr>
          <p:cNvSpPr>
            <a:spLocks noGrp="1"/>
          </p:cNvSpPr>
          <p:nvPr>
            <p:ph type="title"/>
          </p:nvPr>
        </p:nvSpPr>
        <p:spPr/>
        <p:txBody>
          <a:bodyPr>
            <a:normAutofit/>
          </a:bodyPr>
          <a:lstStyle/>
          <a:p>
            <a:r>
              <a:rPr lang="en-GB" sz="5400" b="1" dirty="0">
                <a:solidFill>
                  <a:srgbClr val="7030A0"/>
                </a:solidFill>
              </a:rPr>
              <a:t>Big Idea</a:t>
            </a:r>
          </a:p>
        </p:txBody>
      </p:sp>
      <p:sp>
        <p:nvSpPr>
          <p:cNvPr id="3" name="Content Placeholder 2">
            <a:extLst>
              <a:ext uri="{FF2B5EF4-FFF2-40B4-BE49-F238E27FC236}">
                <a16:creationId xmlns:a16="http://schemas.microsoft.com/office/drawing/2014/main" id="{1FF13309-636E-75A1-C65C-36C8B9FE90C8}"/>
              </a:ext>
            </a:extLst>
          </p:cNvPr>
          <p:cNvSpPr>
            <a:spLocks noGrp="1"/>
          </p:cNvSpPr>
          <p:nvPr>
            <p:ph idx="1"/>
          </p:nvPr>
        </p:nvSpPr>
        <p:spPr>
          <a:xfrm>
            <a:off x="838200" y="1878634"/>
            <a:ext cx="5496339" cy="4351338"/>
          </a:xfrm>
        </p:spPr>
        <p:txBody>
          <a:bodyPr>
            <a:normAutofit lnSpcReduction="10000"/>
          </a:bodyPr>
          <a:lstStyle/>
          <a:p>
            <a:r>
              <a:rPr lang="en-GB" dirty="0"/>
              <a:t>Explore our understanding of Human Factors</a:t>
            </a:r>
          </a:p>
          <a:p>
            <a:r>
              <a:rPr lang="en-GB" dirty="0"/>
              <a:t>Benefits e.g.</a:t>
            </a:r>
          </a:p>
          <a:p>
            <a:pPr lvl="1"/>
            <a:r>
              <a:rPr lang="en-GB" dirty="0"/>
              <a:t>Safety learning reviews</a:t>
            </a:r>
          </a:p>
          <a:p>
            <a:pPr lvl="1"/>
            <a:r>
              <a:rPr lang="en-GB" dirty="0"/>
              <a:t>Culture</a:t>
            </a:r>
          </a:p>
          <a:p>
            <a:pPr lvl="1"/>
            <a:r>
              <a:rPr lang="en-GB" dirty="0"/>
              <a:t>Education and training</a:t>
            </a:r>
          </a:p>
          <a:p>
            <a:r>
              <a:rPr lang="en-GB" dirty="0"/>
              <a:t>Challenges e.g.</a:t>
            </a:r>
          </a:p>
          <a:p>
            <a:pPr lvl="1"/>
            <a:r>
              <a:rPr lang="en-GB" dirty="0"/>
              <a:t>Policy</a:t>
            </a:r>
          </a:p>
          <a:p>
            <a:pPr lvl="1"/>
            <a:r>
              <a:rPr lang="en-GB" dirty="0"/>
              <a:t>Education</a:t>
            </a:r>
          </a:p>
          <a:p>
            <a:pPr lvl="1"/>
            <a:r>
              <a:rPr lang="en-GB" dirty="0"/>
              <a:t>National initiatives</a:t>
            </a:r>
          </a:p>
          <a:p>
            <a:r>
              <a:rPr lang="en-GB" dirty="0"/>
              <a:t>Q&amp;A</a:t>
            </a:r>
          </a:p>
        </p:txBody>
      </p:sp>
      <p:pic>
        <p:nvPicPr>
          <p:cNvPr id="4" name="Picture 3">
            <a:extLst>
              <a:ext uri="{FF2B5EF4-FFF2-40B4-BE49-F238E27FC236}">
                <a16:creationId xmlns:a16="http://schemas.microsoft.com/office/drawing/2014/main" id="{8E9E28C9-B6E0-6B2B-5F50-F6B5E7D7A6E2}"/>
              </a:ext>
            </a:extLst>
          </p:cNvPr>
          <p:cNvPicPr>
            <a:picLocks noChangeAspect="1"/>
          </p:cNvPicPr>
          <p:nvPr/>
        </p:nvPicPr>
        <p:blipFill>
          <a:blip r:embed="rId3"/>
          <a:stretch>
            <a:fillRect/>
          </a:stretch>
        </p:blipFill>
        <p:spPr>
          <a:xfrm>
            <a:off x="7383945" y="2158655"/>
            <a:ext cx="3615359" cy="3384144"/>
          </a:xfrm>
          <a:prstGeom prst="rect">
            <a:avLst/>
          </a:prstGeom>
        </p:spPr>
      </p:pic>
    </p:spTree>
    <p:extLst>
      <p:ext uri="{BB962C8B-B14F-4D97-AF65-F5344CB8AC3E}">
        <p14:creationId xmlns:p14="http://schemas.microsoft.com/office/powerpoint/2010/main" val="4162831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8175915-5B58-75FB-E131-6EAEAD1FE28B}"/>
              </a:ext>
            </a:extLst>
          </p:cNvPr>
          <p:cNvSpPr txBox="1">
            <a:spLocks/>
          </p:cNvSpPr>
          <p:nvPr/>
        </p:nvSpPr>
        <p:spPr>
          <a:xfrm>
            <a:off x="4213709" y="4821555"/>
            <a:ext cx="3506867" cy="1046585"/>
          </a:xfrm>
          <a:prstGeom prst="rect">
            <a:avLst/>
          </a:prstGeom>
          <a:solidFill>
            <a:srgbClr val="0070C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defTabSz="1219170">
              <a:spcBef>
                <a:spcPts val="1333"/>
              </a:spcBef>
              <a:buNone/>
            </a:pPr>
            <a:r>
              <a:rPr lang="en-GB" b="1" dirty="0">
                <a:solidFill>
                  <a:prstClr val="white"/>
                </a:solidFill>
                <a:latin typeface="Aptos" panose="02110004020202020204"/>
              </a:rPr>
              <a:t>The Myth of the ‘Hero’</a:t>
            </a:r>
          </a:p>
        </p:txBody>
      </p:sp>
      <p:sp>
        <p:nvSpPr>
          <p:cNvPr id="5" name="Content Placeholder 2">
            <a:extLst>
              <a:ext uri="{FF2B5EF4-FFF2-40B4-BE49-F238E27FC236}">
                <a16:creationId xmlns:a16="http://schemas.microsoft.com/office/drawing/2014/main" id="{5054515F-915F-03C2-003C-7EB698E9CA84}"/>
              </a:ext>
            </a:extLst>
          </p:cNvPr>
          <p:cNvSpPr txBox="1">
            <a:spLocks/>
          </p:cNvSpPr>
          <p:nvPr/>
        </p:nvSpPr>
        <p:spPr>
          <a:xfrm>
            <a:off x="4213711" y="1131267"/>
            <a:ext cx="3554265" cy="1046585"/>
          </a:xfrm>
          <a:prstGeom prst="rect">
            <a:avLst/>
          </a:prstGeom>
          <a:solidFill>
            <a:srgbClr val="0070C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defTabSz="1219170">
              <a:spcBef>
                <a:spcPts val="1333"/>
              </a:spcBef>
              <a:buNone/>
            </a:pPr>
            <a:r>
              <a:rPr lang="en-GB" b="1" dirty="0">
                <a:solidFill>
                  <a:prstClr val="white"/>
                </a:solidFill>
                <a:latin typeface="Aptos" panose="02110004020202020204"/>
              </a:rPr>
              <a:t>The Myth of the Safe Care System</a:t>
            </a:r>
          </a:p>
        </p:txBody>
      </p:sp>
      <p:sp>
        <p:nvSpPr>
          <p:cNvPr id="6" name="Content Placeholder 2">
            <a:extLst>
              <a:ext uri="{FF2B5EF4-FFF2-40B4-BE49-F238E27FC236}">
                <a16:creationId xmlns:a16="http://schemas.microsoft.com/office/drawing/2014/main" id="{F4654D3D-A2BE-7F4F-275B-72123428C6AB}"/>
              </a:ext>
            </a:extLst>
          </p:cNvPr>
          <p:cNvSpPr txBox="1">
            <a:spLocks/>
          </p:cNvSpPr>
          <p:nvPr/>
        </p:nvSpPr>
        <p:spPr>
          <a:xfrm>
            <a:off x="8017566" y="4085230"/>
            <a:ext cx="3803853" cy="1046585"/>
          </a:xfrm>
          <a:prstGeom prst="rect">
            <a:avLst/>
          </a:prstGeom>
          <a:solidFill>
            <a:srgbClr val="0070C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defTabSz="1219170">
              <a:spcBef>
                <a:spcPts val="1333"/>
              </a:spcBef>
              <a:buNone/>
            </a:pPr>
            <a:r>
              <a:rPr lang="en-GB" b="1" dirty="0">
                <a:solidFill>
                  <a:prstClr val="white"/>
                </a:solidFill>
                <a:latin typeface="Aptos" panose="02110004020202020204"/>
              </a:rPr>
              <a:t>The Myth of ‘Medical Error’</a:t>
            </a:r>
          </a:p>
        </p:txBody>
      </p:sp>
      <p:sp>
        <p:nvSpPr>
          <p:cNvPr id="7" name="Content Placeholder 2">
            <a:extLst>
              <a:ext uri="{FF2B5EF4-FFF2-40B4-BE49-F238E27FC236}">
                <a16:creationId xmlns:a16="http://schemas.microsoft.com/office/drawing/2014/main" id="{AC526B62-7250-AED7-F235-2119563FBD4E}"/>
              </a:ext>
            </a:extLst>
          </p:cNvPr>
          <p:cNvSpPr txBox="1">
            <a:spLocks/>
          </p:cNvSpPr>
          <p:nvPr/>
        </p:nvSpPr>
        <p:spPr>
          <a:xfrm>
            <a:off x="4213710" y="3591459"/>
            <a:ext cx="3506867" cy="1046585"/>
          </a:xfrm>
          <a:prstGeom prst="rect">
            <a:avLst/>
          </a:prstGeom>
          <a:solidFill>
            <a:srgbClr val="0070C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defTabSz="1219170">
              <a:spcBef>
                <a:spcPts val="1333"/>
              </a:spcBef>
              <a:buNone/>
            </a:pPr>
            <a:r>
              <a:rPr lang="en-GB" b="1" dirty="0">
                <a:solidFill>
                  <a:prstClr val="white"/>
                </a:solidFill>
                <a:latin typeface="Aptos" panose="02110004020202020204"/>
              </a:rPr>
              <a:t>The Myth of Reliable Care Processes</a:t>
            </a:r>
          </a:p>
        </p:txBody>
      </p:sp>
      <p:sp>
        <p:nvSpPr>
          <p:cNvPr id="8" name="Content Placeholder 2">
            <a:extLst>
              <a:ext uri="{FF2B5EF4-FFF2-40B4-BE49-F238E27FC236}">
                <a16:creationId xmlns:a16="http://schemas.microsoft.com/office/drawing/2014/main" id="{42C0E5DC-A1AB-E44D-78D3-BE6D1B11284B}"/>
              </a:ext>
            </a:extLst>
          </p:cNvPr>
          <p:cNvSpPr txBox="1">
            <a:spLocks/>
          </p:cNvSpPr>
          <p:nvPr/>
        </p:nvSpPr>
        <p:spPr>
          <a:xfrm>
            <a:off x="8017566" y="2397006"/>
            <a:ext cx="3803853" cy="1469067"/>
          </a:xfrm>
          <a:prstGeom prst="rect">
            <a:avLst/>
          </a:prstGeom>
          <a:solidFill>
            <a:srgbClr val="0070C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defTabSz="1219170">
              <a:spcBef>
                <a:spcPts val="1333"/>
              </a:spcBef>
              <a:buNone/>
            </a:pPr>
            <a:r>
              <a:rPr lang="en-GB" b="1" dirty="0">
                <a:solidFill>
                  <a:prstClr val="white"/>
                </a:solidFill>
                <a:latin typeface="Aptos" panose="02110004020202020204"/>
              </a:rPr>
              <a:t>The Myth of Standardisation and Controlling Variation</a:t>
            </a:r>
          </a:p>
        </p:txBody>
      </p:sp>
      <p:sp>
        <p:nvSpPr>
          <p:cNvPr id="9" name="Content Placeholder 2">
            <a:extLst>
              <a:ext uri="{FF2B5EF4-FFF2-40B4-BE49-F238E27FC236}">
                <a16:creationId xmlns:a16="http://schemas.microsoft.com/office/drawing/2014/main" id="{B1CD7DDC-D256-6ED1-648A-139E0FDC8376}"/>
              </a:ext>
            </a:extLst>
          </p:cNvPr>
          <p:cNvSpPr txBox="1">
            <a:spLocks/>
          </p:cNvSpPr>
          <p:nvPr/>
        </p:nvSpPr>
        <p:spPr>
          <a:xfrm>
            <a:off x="8017566" y="1131267"/>
            <a:ext cx="3803853" cy="1046584"/>
          </a:xfrm>
          <a:prstGeom prst="rect">
            <a:avLst/>
          </a:prstGeom>
          <a:solidFill>
            <a:srgbClr val="0070C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defTabSz="1219170">
              <a:spcBef>
                <a:spcPts val="1333"/>
              </a:spcBef>
              <a:buNone/>
            </a:pPr>
            <a:r>
              <a:rPr lang="en-GB" b="1" dirty="0">
                <a:solidFill>
                  <a:prstClr val="white"/>
                </a:solidFill>
                <a:latin typeface="Aptos" panose="02110004020202020204"/>
              </a:rPr>
              <a:t>The Myth of Zero Harm (‘Never Events’)</a:t>
            </a:r>
          </a:p>
        </p:txBody>
      </p:sp>
      <p:sp>
        <p:nvSpPr>
          <p:cNvPr id="10" name="Content Placeholder 2">
            <a:extLst>
              <a:ext uri="{FF2B5EF4-FFF2-40B4-BE49-F238E27FC236}">
                <a16:creationId xmlns:a16="http://schemas.microsoft.com/office/drawing/2014/main" id="{7F583594-4B89-3123-6787-3B181FEA74A0}"/>
              </a:ext>
            </a:extLst>
          </p:cNvPr>
          <p:cNvSpPr txBox="1">
            <a:spLocks/>
          </p:cNvSpPr>
          <p:nvPr/>
        </p:nvSpPr>
        <p:spPr>
          <a:xfrm>
            <a:off x="4213711" y="2361363"/>
            <a:ext cx="3506867" cy="1046585"/>
          </a:xfrm>
          <a:prstGeom prst="rect">
            <a:avLst/>
          </a:prstGeom>
          <a:solidFill>
            <a:srgbClr val="0070C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defTabSz="1219170">
              <a:spcBef>
                <a:spcPts val="1333"/>
              </a:spcBef>
              <a:buNone/>
            </a:pPr>
            <a:r>
              <a:rPr lang="en-GB" b="1" dirty="0">
                <a:solidFill>
                  <a:prstClr val="white"/>
                </a:solidFill>
                <a:latin typeface="Aptos" panose="02110004020202020204"/>
              </a:rPr>
              <a:t>The Myth of Linear Determinism</a:t>
            </a:r>
          </a:p>
        </p:txBody>
      </p:sp>
      <p:sp>
        <p:nvSpPr>
          <p:cNvPr id="12" name="TextBox 11">
            <a:extLst>
              <a:ext uri="{FF2B5EF4-FFF2-40B4-BE49-F238E27FC236}">
                <a16:creationId xmlns:a16="http://schemas.microsoft.com/office/drawing/2014/main" id="{62555B66-5669-0E98-F25E-233793439849}"/>
              </a:ext>
            </a:extLst>
          </p:cNvPr>
          <p:cNvSpPr txBox="1"/>
          <p:nvPr/>
        </p:nvSpPr>
        <p:spPr>
          <a:xfrm>
            <a:off x="8176592" y="5714251"/>
            <a:ext cx="3906256" cy="307777"/>
          </a:xfrm>
          <a:prstGeom prst="rect">
            <a:avLst/>
          </a:prstGeom>
          <a:noFill/>
        </p:spPr>
        <p:txBody>
          <a:bodyPr wrap="square">
            <a:spAutoFit/>
          </a:bodyPr>
          <a:lstStyle/>
          <a:p>
            <a:pPr defTabSz="609585"/>
            <a:r>
              <a:rPr lang="en-GB" sz="1400" dirty="0">
                <a:solidFill>
                  <a:prstClr val="black"/>
                </a:solidFill>
                <a:latin typeface="Aptos" panose="02110004020202020204"/>
              </a:rPr>
              <a:t>K Catchpole, P Bowie, S Fouquet et al (2021)  </a:t>
            </a:r>
          </a:p>
        </p:txBody>
      </p:sp>
      <p:sp>
        <p:nvSpPr>
          <p:cNvPr id="13" name="Title 1">
            <a:extLst>
              <a:ext uri="{FF2B5EF4-FFF2-40B4-BE49-F238E27FC236}">
                <a16:creationId xmlns:a16="http://schemas.microsoft.com/office/drawing/2014/main" id="{23835F89-71FB-4944-F949-425C48852159}"/>
              </a:ext>
            </a:extLst>
          </p:cNvPr>
          <p:cNvSpPr>
            <a:spLocks noGrp="1"/>
          </p:cNvSpPr>
          <p:nvPr>
            <p:ph type="title"/>
          </p:nvPr>
        </p:nvSpPr>
        <p:spPr>
          <a:xfrm>
            <a:off x="689112" y="1584324"/>
            <a:ext cx="2809461" cy="2709379"/>
          </a:xfrm>
          <a:solidFill>
            <a:schemeClr val="accent2"/>
          </a:solidFill>
        </p:spPr>
        <p:txBody>
          <a:bodyPr>
            <a:normAutofit/>
          </a:bodyPr>
          <a:lstStyle/>
          <a:p>
            <a:pPr algn="ctr"/>
            <a:r>
              <a:rPr lang="en-GB" b="1" dirty="0"/>
              <a:t>Patient Safety Fallacies</a:t>
            </a:r>
          </a:p>
        </p:txBody>
      </p:sp>
    </p:spTree>
    <p:extLst>
      <p:ext uri="{BB962C8B-B14F-4D97-AF65-F5344CB8AC3E}">
        <p14:creationId xmlns:p14="http://schemas.microsoft.com/office/powerpoint/2010/main" val="1942374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291213-97F0-90AE-E74A-E9EACCCCCC03}"/>
              </a:ext>
            </a:extLst>
          </p:cNvPr>
          <p:cNvPicPr>
            <a:picLocks noChangeAspect="1"/>
          </p:cNvPicPr>
          <p:nvPr/>
        </p:nvPicPr>
        <p:blipFill rotWithShape="1">
          <a:blip r:embed="rId3"/>
          <a:srcRect l="10416" r="9561"/>
          <a:stretch/>
        </p:blipFill>
        <p:spPr>
          <a:xfrm>
            <a:off x="3799261" y="967410"/>
            <a:ext cx="8200112" cy="5009320"/>
          </a:xfrm>
          <a:prstGeom prst="rect">
            <a:avLst/>
          </a:prstGeom>
        </p:spPr>
      </p:pic>
      <p:sp>
        <p:nvSpPr>
          <p:cNvPr id="6" name="Title 1">
            <a:extLst>
              <a:ext uri="{FF2B5EF4-FFF2-40B4-BE49-F238E27FC236}">
                <a16:creationId xmlns:a16="http://schemas.microsoft.com/office/drawing/2014/main" id="{D9ECA298-0CBF-E74C-E6A0-EE26C59167FD}"/>
              </a:ext>
            </a:extLst>
          </p:cNvPr>
          <p:cNvSpPr>
            <a:spLocks noGrp="1"/>
          </p:cNvSpPr>
          <p:nvPr>
            <p:ph type="title"/>
          </p:nvPr>
        </p:nvSpPr>
        <p:spPr>
          <a:xfrm>
            <a:off x="607760" y="1968637"/>
            <a:ext cx="2851058" cy="2709379"/>
          </a:xfrm>
          <a:solidFill>
            <a:schemeClr val="accent2"/>
          </a:solidFill>
        </p:spPr>
        <p:txBody>
          <a:bodyPr>
            <a:normAutofit/>
          </a:bodyPr>
          <a:lstStyle/>
          <a:p>
            <a:pPr algn="ctr"/>
            <a:r>
              <a:rPr lang="en-GB" b="1" dirty="0"/>
              <a:t>Systems Thinking Principles</a:t>
            </a:r>
          </a:p>
        </p:txBody>
      </p:sp>
    </p:spTree>
    <p:extLst>
      <p:ext uri="{BB962C8B-B14F-4D97-AF65-F5344CB8AC3E}">
        <p14:creationId xmlns:p14="http://schemas.microsoft.com/office/powerpoint/2010/main" val="2350950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03247-C416-CBB0-7A6A-086D642539D2}"/>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1AD9D31-29F1-9DBC-EE48-7F77837222D8}"/>
              </a:ext>
            </a:extLst>
          </p:cNvPr>
          <p:cNvCxnSpPr/>
          <p:nvPr/>
        </p:nvCxnSpPr>
        <p:spPr>
          <a:xfrm>
            <a:off x="251643" y="5844619"/>
            <a:ext cx="11688715" cy="0"/>
          </a:xfrm>
          <a:prstGeom prst="line">
            <a:avLst/>
          </a:prstGeom>
          <a:ln>
            <a:solidFill>
              <a:srgbClr val="160C38"/>
            </a:solidFill>
          </a:ln>
        </p:spPr>
        <p:style>
          <a:lnRef idx="2">
            <a:schemeClr val="accent1"/>
          </a:lnRef>
          <a:fillRef idx="0">
            <a:schemeClr val="accent1"/>
          </a:fillRef>
          <a:effectRef idx="1">
            <a:schemeClr val="accent1"/>
          </a:effectRef>
          <a:fontRef idx="minor">
            <a:schemeClr val="tx1"/>
          </a:fontRef>
        </p:style>
      </p:cxnSp>
      <p:pic>
        <p:nvPicPr>
          <p:cNvPr id="3" name="Picture 2" descr="A close up of a logo&#10;&#10;AI-generated content may be incorrect.">
            <a:extLst>
              <a:ext uri="{FF2B5EF4-FFF2-40B4-BE49-F238E27FC236}">
                <a16:creationId xmlns:a16="http://schemas.microsoft.com/office/drawing/2014/main" id="{8A982BC1-F65D-189B-6C9B-ABF9593EB7EF}"/>
              </a:ext>
            </a:extLst>
          </p:cNvPr>
          <p:cNvPicPr>
            <a:picLocks noChangeAspect="1"/>
          </p:cNvPicPr>
          <p:nvPr/>
        </p:nvPicPr>
        <p:blipFill>
          <a:blip r:embed="rId3"/>
          <a:stretch>
            <a:fillRect/>
          </a:stretch>
        </p:blipFill>
        <p:spPr>
          <a:xfrm>
            <a:off x="10220419" y="6120204"/>
            <a:ext cx="1687283" cy="504137"/>
          </a:xfrm>
          <a:prstGeom prst="rect">
            <a:avLst/>
          </a:prstGeom>
        </p:spPr>
      </p:pic>
      <p:pic>
        <p:nvPicPr>
          <p:cNvPr id="4" name="Picture 3">
            <a:extLst>
              <a:ext uri="{FF2B5EF4-FFF2-40B4-BE49-F238E27FC236}">
                <a16:creationId xmlns:a16="http://schemas.microsoft.com/office/drawing/2014/main" id="{FDF3C6B7-3B92-8530-289B-52D78B6A129B}"/>
              </a:ext>
            </a:extLst>
          </p:cNvPr>
          <p:cNvPicPr>
            <a:picLocks noChangeAspect="1"/>
          </p:cNvPicPr>
          <p:nvPr/>
        </p:nvPicPr>
        <p:blipFill>
          <a:blip r:embed="rId4"/>
          <a:stretch>
            <a:fillRect/>
          </a:stretch>
        </p:blipFill>
        <p:spPr>
          <a:xfrm>
            <a:off x="4161028" y="622852"/>
            <a:ext cx="4225022" cy="4585247"/>
          </a:xfrm>
          <a:prstGeom prst="rect">
            <a:avLst/>
          </a:prstGeom>
        </p:spPr>
      </p:pic>
      <p:pic>
        <p:nvPicPr>
          <p:cNvPr id="6" name="Picture 5">
            <a:extLst>
              <a:ext uri="{FF2B5EF4-FFF2-40B4-BE49-F238E27FC236}">
                <a16:creationId xmlns:a16="http://schemas.microsoft.com/office/drawing/2014/main" id="{DC0BE337-E524-7E85-5668-01EB52861D95}"/>
              </a:ext>
            </a:extLst>
          </p:cNvPr>
          <p:cNvPicPr>
            <a:picLocks noChangeAspect="1"/>
          </p:cNvPicPr>
          <p:nvPr/>
        </p:nvPicPr>
        <p:blipFill>
          <a:blip r:embed="rId5"/>
          <a:srcRect r="18944"/>
          <a:stretch>
            <a:fillRect/>
          </a:stretch>
        </p:blipFill>
        <p:spPr>
          <a:xfrm>
            <a:off x="8547406" y="622851"/>
            <a:ext cx="3346025" cy="4585239"/>
          </a:xfrm>
          <a:prstGeom prst="rect">
            <a:avLst/>
          </a:prstGeom>
        </p:spPr>
      </p:pic>
      <p:sp>
        <p:nvSpPr>
          <p:cNvPr id="2" name="Title 1">
            <a:extLst>
              <a:ext uri="{FF2B5EF4-FFF2-40B4-BE49-F238E27FC236}">
                <a16:creationId xmlns:a16="http://schemas.microsoft.com/office/drawing/2014/main" id="{B5A28AB3-BA24-4B44-AD0A-E8EEA714116B}"/>
              </a:ext>
            </a:extLst>
          </p:cNvPr>
          <p:cNvSpPr>
            <a:spLocks noGrp="1"/>
          </p:cNvSpPr>
          <p:nvPr>
            <p:ph type="title"/>
          </p:nvPr>
        </p:nvSpPr>
        <p:spPr>
          <a:xfrm>
            <a:off x="634265" y="1743350"/>
            <a:ext cx="2851058" cy="2709379"/>
          </a:xfrm>
          <a:solidFill>
            <a:schemeClr val="accent2"/>
          </a:solidFill>
        </p:spPr>
        <p:txBody>
          <a:bodyPr>
            <a:normAutofit/>
          </a:bodyPr>
          <a:lstStyle/>
          <a:p>
            <a:pPr algn="ctr"/>
            <a:r>
              <a:rPr lang="en-GB" b="1" dirty="0"/>
              <a:t>Learning Response Review Tool</a:t>
            </a:r>
          </a:p>
        </p:txBody>
      </p:sp>
    </p:spTree>
    <p:extLst>
      <p:ext uri="{BB962C8B-B14F-4D97-AF65-F5344CB8AC3E}">
        <p14:creationId xmlns:p14="http://schemas.microsoft.com/office/powerpoint/2010/main" val="1128872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FE3E9-FDE4-DD00-8412-31EB204650C7}"/>
              </a:ext>
            </a:extLst>
          </p:cNvPr>
          <p:cNvSpPr>
            <a:spLocks noGrp="1"/>
          </p:cNvSpPr>
          <p:nvPr>
            <p:ph type="title"/>
          </p:nvPr>
        </p:nvSpPr>
        <p:spPr>
          <a:xfrm>
            <a:off x="986920" y="1798201"/>
            <a:ext cx="4168176" cy="2747295"/>
          </a:xfrm>
          <a:solidFill>
            <a:schemeClr val="accent2"/>
          </a:solidFill>
        </p:spPr>
        <p:txBody>
          <a:bodyPr>
            <a:normAutofit fontScale="90000"/>
          </a:bodyPr>
          <a:lstStyle/>
          <a:p>
            <a:pPr algn="ctr"/>
            <a:r>
              <a:rPr lang="en-GB" b="1" dirty="0"/>
              <a:t>Guiding Systems-Focused Discussions in Team Meetings</a:t>
            </a:r>
          </a:p>
        </p:txBody>
      </p:sp>
      <p:pic>
        <p:nvPicPr>
          <p:cNvPr id="4" name="Picture 3">
            <a:extLst>
              <a:ext uri="{FF2B5EF4-FFF2-40B4-BE49-F238E27FC236}">
                <a16:creationId xmlns:a16="http://schemas.microsoft.com/office/drawing/2014/main" id="{A991B992-A14C-D395-E44B-DDFADF3DFECB}"/>
              </a:ext>
            </a:extLst>
          </p:cNvPr>
          <p:cNvPicPr>
            <a:picLocks noChangeAspect="1"/>
          </p:cNvPicPr>
          <p:nvPr/>
        </p:nvPicPr>
        <p:blipFill>
          <a:blip r:embed="rId2"/>
          <a:stretch>
            <a:fillRect/>
          </a:stretch>
        </p:blipFill>
        <p:spPr>
          <a:xfrm>
            <a:off x="6096000" y="84666"/>
            <a:ext cx="5427133" cy="6653591"/>
          </a:xfrm>
          <a:prstGeom prst="rect">
            <a:avLst/>
          </a:prstGeom>
        </p:spPr>
      </p:pic>
    </p:spTree>
    <p:extLst>
      <p:ext uri="{BB962C8B-B14F-4D97-AF65-F5344CB8AC3E}">
        <p14:creationId xmlns:p14="http://schemas.microsoft.com/office/powerpoint/2010/main" val="2224508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62CC6C-84DD-2C0D-9E91-66C5B311EA3D}"/>
              </a:ext>
            </a:extLst>
          </p:cNvPr>
          <p:cNvPicPr>
            <a:picLocks noChangeAspect="1"/>
          </p:cNvPicPr>
          <p:nvPr/>
        </p:nvPicPr>
        <p:blipFill>
          <a:blip r:embed="rId2"/>
          <a:stretch>
            <a:fillRect/>
          </a:stretch>
        </p:blipFill>
        <p:spPr>
          <a:xfrm>
            <a:off x="4105174" y="1088332"/>
            <a:ext cx="3757031" cy="4960867"/>
          </a:xfrm>
          <a:prstGeom prst="rect">
            <a:avLst/>
          </a:prstGeom>
        </p:spPr>
      </p:pic>
      <p:pic>
        <p:nvPicPr>
          <p:cNvPr id="7" name="Picture 6">
            <a:extLst>
              <a:ext uri="{FF2B5EF4-FFF2-40B4-BE49-F238E27FC236}">
                <a16:creationId xmlns:a16="http://schemas.microsoft.com/office/drawing/2014/main" id="{BFD8E6D5-6310-1B34-E2FB-295CBC3E3B89}"/>
              </a:ext>
            </a:extLst>
          </p:cNvPr>
          <p:cNvPicPr>
            <a:picLocks noChangeAspect="1"/>
          </p:cNvPicPr>
          <p:nvPr/>
        </p:nvPicPr>
        <p:blipFill>
          <a:blip r:embed="rId3"/>
          <a:stretch>
            <a:fillRect/>
          </a:stretch>
        </p:blipFill>
        <p:spPr>
          <a:xfrm>
            <a:off x="8086827" y="1088333"/>
            <a:ext cx="3952775" cy="4960867"/>
          </a:xfrm>
          <a:prstGeom prst="rect">
            <a:avLst/>
          </a:prstGeom>
        </p:spPr>
      </p:pic>
      <p:sp>
        <p:nvSpPr>
          <p:cNvPr id="2" name="Title 1">
            <a:extLst>
              <a:ext uri="{FF2B5EF4-FFF2-40B4-BE49-F238E27FC236}">
                <a16:creationId xmlns:a16="http://schemas.microsoft.com/office/drawing/2014/main" id="{64814B81-0E78-2996-2982-F66F53D46BDB}"/>
              </a:ext>
            </a:extLst>
          </p:cNvPr>
          <p:cNvSpPr txBox="1">
            <a:spLocks/>
          </p:cNvSpPr>
          <p:nvPr/>
        </p:nvSpPr>
        <p:spPr>
          <a:xfrm>
            <a:off x="756019" y="2074310"/>
            <a:ext cx="2851058" cy="2709379"/>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latin typeface="+mn-lt"/>
              </a:rPr>
              <a:t>Safety Culture Discussion Cards</a:t>
            </a:r>
          </a:p>
        </p:txBody>
      </p:sp>
    </p:spTree>
    <p:extLst>
      <p:ext uri="{BB962C8B-B14F-4D97-AF65-F5344CB8AC3E}">
        <p14:creationId xmlns:p14="http://schemas.microsoft.com/office/powerpoint/2010/main" val="2984315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5BA05E-56B2-4AAC-841C-27D2129641A3}"/>
              </a:ext>
            </a:extLst>
          </p:cNvPr>
          <p:cNvPicPr>
            <a:picLocks noChangeAspect="1"/>
          </p:cNvPicPr>
          <p:nvPr/>
        </p:nvPicPr>
        <p:blipFill>
          <a:blip r:embed="rId2"/>
          <a:stretch>
            <a:fillRect/>
          </a:stretch>
        </p:blipFill>
        <p:spPr>
          <a:xfrm>
            <a:off x="4147930" y="785831"/>
            <a:ext cx="3496837" cy="4916556"/>
          </a:xfrm>
          <a:prstGeom prst="rect">
            <a:avLst/>
          </a:prstGeom>
        </p:spPr>
      </p:pic>
      <p:pic>
        <p:nvPicPr>
          <p:cNvPr id="5" name="Picture 4">
            <a:extLst>
              <a:ext uri="{FF2B5EF4-FFF2-40B4-BE49-F238E27FC236}">
                <a16:creationId xmlns:a16="http://schemas.microsoft.com/office/drawing/2014/main" id="{5A8E94C0-4E17-4013-B931-CD04E2BC5649}"/>
              </a:ext>
            </a:extLst>
          </p:cNvPr>
          <p:cNvPicPr>
            <a:picLocks noChangeAspect="1"/>
          </p:cNvPicPr>
          <p:nvPr/>
        </p:nvPicPr>
        <p:blipFill>
          <a:blip r:embed="rId3"/>
          <a:stretch>
            <a:fillRect/>
          </a:stretch>
        </p:blipFill>
        <p:spPr>
          <a:xfrm>
            <a:off x="7885043" y="808382"/>
            <a:ext cx="4017707" cy="4916557"/>
          </a:xfrm>
          <a:prstGeom prst="rect">
            <a:avLst/>
          </a:prstGeom>
        </p:spPr>
      </p:pic>
      <p:sp>
        <p:nvSpPr>
          <p:cNvPr id="4" name="Title 1">
            <a:extLst>
              <a:ext uri="{FF2B5EF4-FFF2-40B4-BE49-F238E27FC236}">
                <a16:creationId xmlns:a16="http://schemas.microsoft.com/office/drawing/2014/main" id="{141EEC97-F9E8-5306-73D7-3391F0402D8C}"/>
              </a:ext>
            </a:extLst>
          </p:cNvPr>
          <p:cNvSpPr txBox="1">
            <a:spLocks/>
          </p:cNvSpPr>
          <p:nvPr/>
        </p:nvSpPr>
        <p:spPr>
          <a:xfrm>
            <a:off x="607760" y="1968637"/>
            <a:ext cx="2851058" cy="2709379"/>
          </a:xfrm>
          <a:prstGeom prst="rect">
            <a:avLst/>
          </a:prstGeom>
          <a:solidFill>
            <a:schemeClr val="accent2"/>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Human-Centred Design of Work Procedures</a:t>
            </a:r>
          </a:p>
        </p:txBody>
      </p:sp>
    </p:spTree>
    <p:extLst>
      <p:ext uri="{BB962C8B-B14F-4D97-AF65-F5344CB8AC3E}">
        <p14:creationId xmlns:p14="http://schemas.microsoft.com/office/powerpoint/2010/main" val="362619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B77899-821F-4E5E-2851-34B7356796FD}"/>
              </a:ext>
            </a:extLst>
          </p:cNvPr>
          <p:cNvPicPr>
            <a:picLocks noChangeAspect="1"/>
          </p:cNvPicPr>
          <p:nvPr/>
        </p:nvPicPr>
        <p:blipFill>
          <a:blip r:embed="rId3"/>
          <a:stretch>
            <a:fillRect/>
          </a:stretch>
        </p:blipFill>
        <p:spPr>
          <a:xfrm>
            <a:off x="5181599" y="286880"/>
            <a:ext cx="6684517" cy="6193433"/>
          </a:xfrm>
          <a:prstGeom prst="rect">
            <a:avLst/>
          </a:prstGeom>
        </p:spPr>
      </p:pic>
      <p:sp>
        <p:nvSpPr>
          <p:cNvPr id="2" name="Title 1">
            <a:extLst>
              <a:ext uri="{FF2B5EF4-FFF2-40B4-BE49-F238E27FC236}">
                <a16:creationId xmlns:a16="http://schemas.microsoft.com/office/drawing/2014/main" id="{B5EE22DC-1947-ADF0-0215-A19358054097}"/>
              </a:ext>
            </a:extLst>
          </p:cNvPr>
          <p:cNvSpPr>
            <a:spLocks noGrp="1"/>
          </p:cNvSpPr>
          <p:nvPr>
            <p:ph type="title"/>
          </p:nvPr>
        </p:nvSpPr>
        <p:spPr>
          <a:xfrm>
            <a:off x="448733" y="1584324"/>
            <a:ext cx="4454571" cy="2709379"/>
          </a:xfrm>
          <a:solidFill>
            <a:schemeClr val="accent2"/>
          </a:solidFill>
        </p:spPr>
        <p:txBody>
          <a:bodyPr>
            <a:normAutofit/>
          </a:bodyPr>
          <a:lstStyle/>
          <a:p>
            <a:pPr algn="ctr"/>
            <a:r>
              <a:rPr lang="en-GB" b="1" dirty="0"/>
              <a:t>Work Procedures Design Checker</a:t>
            </a:r>
          </a:p>
        </p:txBody>
      </p:sp>
    </p:spTree>
    <p:extLst>
      <p:ext uri="{BB962C8B-B14F-4D97-AF65-F5344CB8AC3E}">
        <p14:creationId xmlns:p14="http://schemas.microsoft.com/office/powerpoint/2010/main" val="3274877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306D7-3C5D-3A72-E642-5B2EACA347E9}"/>
              </a:ext>
            </a:extLst>
          </p:cNvPr>
          <p:cNvSpPr>
            <a:spLocks noGrp="1"/>
          </p:cNvSpPr>
          <p:nvPr>
            <p:ph type="title"/>
          </p:nvPr>
        </p:nvSpPr>
        <p:spPr>
          <a:xfrm>
            <a:off x="448733" y="1584324"/>
            <a:ext cx="4454571" cy="2709379"/>
          </a:xfrm>
          <a:solidFill>
            <a:schemeClr val="accent2"/>
          </a:solidFill>
        </p:spPr>
        <p:txBody>
          <a:bodyPr>
            <a:normAutofit/>
          </a:bodyPr>
          <a:lstStyle/>
          <a:p>
            <a:pPr algn="ctr"/>
            <a:r>
              <a:rPr lang="en-GB" b="1" dirty="0"/>
              <a:t>Exploring and Capturing the Complexity of Everyday Work</a:t>
            </a:r>
          </a:p>
        </p:txBody>
      </p:sp>
      <p:pic>
        <p:nvPicPr>
          <p:cNvPr id="7" name="Picture 6">
            <a:extLst>
              <a:ext uri="{FF2B5EF4-FFF2-40B4-BE49-F238E27FC236}">
                <a16:creationId xmlns:a16="http://schemas.microsoft.com/office/drawing/2014/main" id="{DD6ACF7E-2C4D-A12E-0F48-9AD42E68B01D}"/>
              </a:ext>
            </a:extLst>
          </p:cNvPr>
          <p:cNvPicPr>
            <a:picLocks noChangeAspect="1"/>
          </p:cNvPicPr>
          <p:nvPr/>
        </p:nvPicPr>
        <p:blipFill>
          <a:blip r:embed="rId2"/>
          <a:stretch>
            <a:fillRect/>
          </a:stretch>
        </p:blipFill>
        <p:spPr>
          <a:xfrm>
            <a:off x="5340626" y="384313"/>
            <a:ext cx="6402641" cy="6215270"/>
          </a:xfrm>
          <a:prstGeom prst="rect">
            <a:avLst/>
          </a:prstGeom>
        </p:spPr>
      </p:pic>
    </p:spTree>
    <p:extLst>
      <p:ext uri="{BB962C8B-B14F-4D97-AF65-F5344CB8AC3E}">
        <p14:creationId xmlns:p14="http://schemas.microsoft.com/office/powerpoint/2010/main" val="2137898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905CDB-1585-41BD-BA64-DAD97364C01B}"/>
              </a:ext>
            </a:extLst>
          </p:cNvPr>
          <p:cNvPicPr>
            <a:picLocks noChangeAspect="1"/>
          </p:cNvPicPr>
          <p:nvPr/>
        </p:nvPicPr>
        <p:blipFill>
          <a:blip r:embed="rId2"/>
          <a:stretch>
            <a:fillRect/>
          </a:stretch>
        </p:blipFill>
        <p:spPr>
          <a:xfrm>
            <a:off x="8569130" y="3369706"/>
            <a:ext cx="3419795" cy="3193064"/>
          </a:xfrm>
          <a:prstGeom prst="rect">
            <a:avLst/>
          </a:prstGeom>
        </p:spPr>
      </p:pic>
      <p:pic>
        <p:nvPicPr>
          <p:cNvPr id="6" name="Picture 5">
            <a:extLst>
              <a:ext uri="{FF2B5EF4-FFF2-40B4-BE49-F238E27FC236}">
                <a16:creationId xmlns:a16="http://schemas.microsoft.com/office/drawing/2014/main" id="{A5875425-84FD-4884-AA8B-C9C8B6978975}"/>
              </a:ext>
            </a:extLst>
          </p:cNvPr>
          <p:cNvPicPr>
            <a:picLocks noChangeAspect="1"/>
          </p:cNvPicPr>
          <p:nvPr/>
        </p:nvPicPr>
        <p:blipFill>
          <a:blip r:embed="rId3"/>
          <a:stretch>
            <a:fillRect/>
          </a:stretch>
        </p:blipFill>
        <p:spPr>
          <a:xfrm>
            <a:off x="4731025" y="3429000"/>
            <a:ext cx="3485321" cy="3133769"/>
          </a:xfrm>
          <a:prstGeom prst="rect">
            <a:avLst/>
          </a:prstGeom>
        </p:spPr>
      </p:pic>
      <p:pic>
        <p:nvPicPr>
          <p:cNvPr id="8" name="Picture 7">
            <a:extLst>
              <a:ext uri="{FF2B5EF4-FFF2-40B4-BE49-F238E27FC236}">
                <a16:creationId xmlns:a16="http://schemas.microsoft.com/office/drawing/2014/main" id="{DBAB783A-AD55-4267-BBFE-A4B7669E360D}"/>
              </a:ext>
            </a:extLst>
          </p:cNvPr>
          <p:cNvPicPr>
            <a:picLocks noChangeAspect="1"/>
          </p:cNvPicPr>
          <p:nvPr/>
        </p:nvPicPr>
        <p:blipFill>
          <a:blip r:embed="rId4"/>
          <a:stretch>
            <a:fillRect/>
          </a:stretch>
        </p:blipFill>
        <p:spPr>
          <a:xfrm>
            <a:off x="4678014" y="257131"/>
            <a:ext cx="3538331" cy="2965022"/>
          </a:xfrm>
          <a:prstGeom prst="rect">
            <a:avLst/>
          </a:prstGeom>
        </p:spPr>
      </p:pic>
      <p:pic>
        <p:nvPicPr>
          <p:cNvPr id="10" name="Picture 9">
            <a:extLst>
              <a:ext uri="{FF2B5EF4-FFF2-40B4-BE49-F238E27FC236}">
                <a16:creationId xmlns:a16="http://schemas.microsoft.com/office/drawing/2014/main" id="{5470C910-8CA9-48B9-8684-2B503C116BC3}"/>
              </a:ext>
            </a:extLst>
          </p:cNvPr>
          <p:cNvPicPr>
            <a:picLocks noChangeAspect="1"/>
          </p:cNvPicPr>
          <p:nvPr/>
        </p:nvPicPr>
        <p:blipFill>
          <a:blip r:embed="rId5"/>
          <a:stretch>
            <a:fillRect/>
          </a:stretch>
        </p:blipFill>
        <p:spPr>
          <a:xfrm>
            <a:off x="8603767" y="295230"/>
            <a:ext cx="3350523" cy="2926923"/>
          </a:xfrm>
          <a:prstGeom prst="rect">
            <a:avLst/>
          </a:prstGeom>
        </p:spPr>
      </p:pic>
      <p:sp>
        <p:nvSpPr>
          <p:cNvPr id="7" name="Title 1">
            <a:extLst>
              <a:ext uri="{FF2B5EF4-FFF2-40B4-BE49-F238E27FC236}">
                <a16:creationId xmlns:a16="http://schemas.microsoft.com/office/drawing/2014/main" id="{51BDDF8A-CC5E-7D85-1442-A034C1F6F012}"/>
              </a:ext>
            </a:extLst>
          </p:cNvPr>
          <p:cNvSpPr txBox="1">
            <a:spLocks/>
          </p:cNvSpPr>
          <p:nvPr/>
        </p:nvSpPr>
        <p:spPr>
          <a:xfrm>
            <a:off x="920290" y="1758691"/>
            <a:ext cx="2936093" cy="2509715"/>
          </a:xfrm>
          <a:prstGeom prst="rect">
            <a:avLst/>
          </a:prstGeom>
          <a:solidFill>
            <a:schemeClr val="accent2"/>
          </a:solidFill>
        </p:spPr>
        <p:txBody>
          <a:bodyPr vert="horz" lIns="121920" tIns="60960" rIns="121920" bIns="6096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377"/>
            <a:r>
              <a:rPr lang="en-GB" sz="4400" b="1" dirty="0">
                <a:solidFill>
                  <a:prstClr val="black"/>
                </a:solidFill>
                <a:latin typeface="Aptos Display" panose="02110004020202020204"/>
              </a:rPr>
              <a:t>Systems Safety Challenge Cards</a:t>
            </a:r>
          </a:p>
        </p:txBody>
      </p:sp>
    </p:spTree>
    <p:extLst>
      <p:ext uri="{BB962C8B-B14F-4D97-AF65-F5344CB8AC3E}">
        <p14:creationId xmlns:p14="http://schemas.microsoft.com/office/powerpoint/2010/main" val="2851661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09156B9-C9B3-D666-81CA-F7FD1107A181}"/>
              </a:ext>
            </a:extLst>
          </p:cNvPr>
          <p:cNvSpPr txBox="1">
            <a:spLocks/>
          </p:cNvSpPr>
          <p:nvPr/>
        </p:nvSpPr>
        <p:spPr>
          <a:xfrm>
            <a:off x="880533" y="498528"/>
            <a:ext cx="4682067" cy="1683808"/>
          </a:xfrm>
          <a:prstGeom prst="rect">
            <a:avLst/>
          </a:prstGeom>
          <a:solidFill>
            <a:schemeClr val="accent2"/>
          </a:solidFill>
        </p:spPr>
        <p:txBody>
          <a:bodyPr vert="horz" lIns="121920" tIns="60960" rIns="121920" bIns="6096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377"/>
            <a:r>
              <a:rPr lang="en-GB" sz="4400" b="1" dirty="0">
                <a:solidFill>
                  <a:prstClr val="black"/>
                </a:solidFill>
                <a:latin typeface="Aptos Display" panose="02110004020202020204"/>
              </a:rPr>
              <a:t>Systems Thinking for QI</a:t>
            </a:r>
          </a:p>
        </p:txBody>
      </p:sp>
      <p:pic>
        <p:nvPicPr>
          <p:cNvPr id="5" name="Picture 4">
            <a:extLst>
              <a:ext uri="{FF2B5EF4-FFF2-40B4-BE49-F238E27FC236}">
                <a16:creationId xmlns:a16="http://schemas.microsoft.com/office/drawing/2014/main" id="{DE13189E-EAA7-6F40-B90C-2830FA897775}"/>
              </a:ext>
            </a:extLst>
          </p:cNvPr>
          <p:cNvPicPr>
            <a:picLocks noChangeAspect="1"/>
          </p:cNvPicPr>
          <p:nvPr/>
        </p:nvPicPr>
        <p:blipFill>
          <a:blip r:embed="rId2"/>
          <a:stretch>
            <a:fillRect/>
          </a:stretch>
        </p:blipFill>
        <p:spPr>
          <a:xfrm>
            <a:off x="6290734" y="498529"/>
            <a:ext cx="4828356" cy="5528441"/>
          </a:xfrm>
          <a:prstGeom prst="rect">
            <a:avLst/>
          </a:prstGeom>
        </p:spPr>
      </p:pic>
      <p:pic>
        <p:nvPicPr>
          <p:cNvPr id="6" name="Picture 5">
            <a:extLst>
              <a:ext uri="{FF2B5EF4-FFF2-40B4-BE49-F238E27FC236}">
                <a16:creationId xmlns:a16="http://schemas.microsoft.com/office/drawing/2014/main" id="{1AA6DF52-04EA-6E92-F7EA-6E107272DB3C}"/>
              </a:ext>
            </a:extLst>
          </p:cNvPr>
          <p:cNvPicPr>
            <a:picLocks noChangeAspect="1"/>
          </p:cNvPicPr>
          <p:nvPr/>
        </p:nvPicPr>
        <p:blipFill>
          <a:blip r:embed="rId3"/>
          <a:stretch>
            <a:fillRect/>
          </a:stretch>
        </p:blipFill>
        <p:spPr>
          <a:xfrm>
            <a:off x="795871" y="2786744"/>
            <a:ext cx="5105397" cy="1543049"/>
          </a:xfrm>
          <a:prstGeom prst="rect">
            <a:avLst/>
          </a:prstGeom>
        </p:spPr>
      </p:pic>
    </p:spTree>
    <p:extLst>
      <p:ext uri="{BB962C8B-B14F-4D97-AF65-F5344CB8AC3E}">
        <p14:creationId xmlns:p14="http://schemas.microsoft.com/office/powerpoint/2010/main" val="2065953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6E68BE-97E9-48E0-9EEE-3C331F5ECADA}"/>
              </a:ext>
            </a:extLst>
          </p:cNvPr>
          <p:cNvSpPr>
            <a:spLocks noGrp="1"/>
          </p:cNvSpPr>
          <p:nvPr>
            <p:ph idx="1"/>
          </p:nvPr>
        </p:nvSpPr>
        <p:spPr>
          <a:xfrm>
            <a:off x="978348" y="3776494"/>
            <a:ext cx="6096000" cy="2578100"/>
          </a:xfrm>
          <a:solidFill>
            <a:schemeClr val="tx2">
              <a:lumMod val="10000"/>
              <a:lumOff val="90000"/>
            </a:schemeClr>
          </a:solidFill>
        </p:spPr>
        <p:txBody>
          <a:bodyPr/>
          <a:lstStyle/>
          <a:p>
            <a:pPr marL="0" indent="0" algn="ctr">
              <a:buNone/>
            </a:pPr>
            <a:r>
              <a:rPr lang="en-GB" sz="3600" b="1" dirty="0">
                <a:solidFill>
                  <a:srgbClr val="7030A0"/>
                </a:solidFill>
              </a:rPr>
              <a:t>“</a:t>
            </a:r>
            <a:r>
              <a:rPr lang="en-GB" sz="3600" b="1" i="1" dirty="0">
                <a:solidFill>
                  <a:srgbClr val="7030A0"/>
                </a:solidFill>
              </a:rPr>
              <a:t>We cannot change the human condition, but we can change the conditions under which humans work</a:t>
            </a:r>
            <a:r>
              <a:rPr lang="en-GB" sz="3600" b="1" dirty="0">
                <a:solidFill>
                  <a:srgbClr val="7030A0"/>
                </a:solidFill>
              </a:rPr>
              <a:t>”</a:t>
            </a:r>
          </a:p>
          <a:p>
            <a:pPr marL="0" indent="0" algn="ctr">
              <a:buNone/>
            </a:pPr>
            <a:r>
              <a:rPr lang="en-GB" sz="1800" dirty="0"/>
              <a:t>[Reason, 1997]</a:t>
            </a:r>
          </a:p>
        </p:txBody>
      </p:sp>
      <p:pic>
        <p:nvPicPr>
          <p:cNvPr id="2" name="Picture 1">
            <a:extLst>
              <a:ext uri="{FF2B5EF4-FFF2-40B4-BE49-F238E27FC236}">
                <a16:creationId xmlns:a16="http://schemas.microsoft.com/office/drawing/2014/main" id="{411371DC-BB92-20DB-E951-14EB45726D2B}"/>
              </a:ext>
            </a:extLst>
          </p:cNvPr>
          <p:cNvPicPr>
            <a:picLocks noChangeAspect="1"/>
          </p:cNvPicPr>
          <p:nvPr/>
        </p:nvPicPr>
        <p:blipFill>
          <a:blip r:embed="rId3"/>
          <a:stretch>
            <a:fillRect/>
          </a:stretch>
        </p:blipFill>
        <p:spPr>
          <a:xfrm>
            <a:off x="7767878" y="3846843"/>
            <a:ext cx="3149600" cy="2578100"/>
          </a:xfrm>
          <a:prstGeom prst="rect">
            <a:avLst/>
          </a:prstGeom>
        </p:spPr>
      </p:pic>
      <p:sp>
        <p:nvSpPr>
          <p:cNvPr id="5" name="TextBox 4">
            <a:extLst>
              <a:ext uri="{FF2B5EF4-FFF2-40B4-BE49-F238E27FC236}">
                <a16:creationId xmlns:a16="http://schemas.microsoft.com/office/drawing/2014/main" id="{4B3C5154-02FD-27A7-2C57-AD19FEF8B2B4}"/>
              </a:ext>
            </a:extLst>
          </p:cNvPr>
          <p:cNvSpPr txBox="1"/>
          <p:nvPr/>
        </p:nvSpPr>
        <p:spPr>
          <a:xfrm>
            <a:off x="978348" y="514297"/>
            <a:ext cx="6096000" cy="2588529"/>
          </a:xfrm>
          <a:prstGeom prst="rect">
            <a:avLst/>
          </a:prstGeom>
          <a:solidFill>
            <a:schemeClr val="tx2">
              <a:lumMod val="10000"/>
              <a:lumOff val="90000"/>
            </a:schemeClr>
          </a:solidFill>
        </p:spPr>
        <p:txBody>
          <a:bodyPr wrap="square">
            <a:spAutoFit/>
          </a:bodyPr>
          <a:lstStyle/>
          <a:p>
            <a:pPr marR="0" lvl="0" algn="ctr" defTabSz="914400" rtl="0" eaLnBrk="1" fontAlgn="auto" latinLnBrk="0" hangingPunct="1">
              <a:lnSpc>
                <a:spcPct val="90000"/>
              </a:lnSpc>
              <a:spcBef>
                <a:spcPts val="0"/>
              </a:spcBef>
              <a:spcAft>
                <a:spcPts val="0"/>
              </a:spcAft>
              <a:buClrTx/>
              <a:buSzTx/>
              <a:tabLst/>
              <a:defRPr/>
            </a:pPr>
            <a:r>
              <a:rPr kumimoji="0" lang="en-GB" sz="3600" b="1" i="1" u="none" strike="noStrike" kern="1200" cap="none" spc="0" normalizeH="0" baseline="0" noProof="0" dirty="0">
                <a:ln>
                  <a:noFill/>
                </a:ln>
                <a:solidFill>
                  <a:srgbClr val="7030A0"/>
                </a:solidFill>
                <a:effectLst/>
                <a:uLnTx/>
                <a:uFillTx/>
                <a:latin typeface="Aptos" panose="02110004020202020204"/>
                <a:ea typeface="+mn-ea"/>
                <a:cs typeface="+mn-cs"/>
              </a:rPr>
              <a:t>Designing for people to make things easier, efficient, safer, usable, useful, comfortable, enjoyable…</a:t>
            </a:r>
            <a:endParaRPr kumimoji="0" lang="en-GB" sz="3600" b="1" i="0" u="none" strike="noStrike" kern="1200" cap="none" spc="0" normalizeH="0" baseline="0" noProof="0" dirty="0">
              <a:ln>
                <a:noFill/>
              </a:ln>
              <a:solidFill>
                <a:srgbClr val="7030A0"/>
              </a:solidFill>
              <a:effectLst/>
              <a:uLnTx/>
              <a:uFillTx/>
              <a:latin typeface="Aptos" panose="02110004020202020204"/>
              <a:ea typeface="+mn-ea"/>
              <a:cs typeface="+mn-cs"/>
            </a:endParaRPr>
          </a:p>
        </p:txBody>
      </p:sp>
      <p:pic>
        <p:nvPicPr>
          <p:cNvPr id="6" name="Picture 2" descr="Image result for CIEHF infographic human factors and ergonomics in uk">
            <a:extLst>
              <a:ext uri="{FF2B5EF4-FFF2-40B4-BE49-F238E27FC236}">
                <a16:creationId xmlns:a16="http://schemas.microsoft.com/office/drawing/2014/main" id="{5CF27A49-CB47-D89F-AADE-7EB0E49B1B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967" t="9487" r="8373" b="10856"/>
          <a:stretch/>
        </p:blipFill>
        <p:spPr bwMode="auto">
          <a:xfrm>
            <a:off x="7851327" y="305344"/>
            <a:ext cx="3362325" cy="3266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015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7BAEC-F084-466E-93E4-E2A12FC0F13E}"/>
              </a:ext>
            </a:extLst>
          </p:cNvPr>
          <p:cNvSpPr>
            <a:spLocks noGrp="1"/>
          </p:cNvSpPr>
          <p:nvPr>
            <p:ph type="title"/>
          </p:nvPr>
        </p:nvSpPr>
        <p:spPr>
          <a:xfrm>
            <a:off x="-92765" y="460110"/>
            <a:ext cx="12192000" cy="545552"/>
          </a:xfrm>
        </p:spPr>
        <p:txBody>
          <a:bodyPr>
            <a:normAutofit fontScale="90000"/>
          </a:bodyPr>
          <a:lstStyle/>
          <a:p>
            <a:pPr algn="ctr"/>
            <a:r>
              <a:rPr lang="en-GB" b="1" dirty="0">
                <a:solidFill>
                  <a:srgbClr val="7030A0"/>
                </a:solidFill>
                <a:latin typeface="+mn-lt"/>
              </a:rPr>
              <a:t>Online HFE Hub Development</a:t>
            </a:r>
          </a:p>
        </p:txBody>
      </p:sp>
      <p:pic>
        <p:nvPicPr>
          <p:cNvPr id="4" name="Picture 3">
            <a:extLst>
              <a:ext uri="{FF2B5EF4-FFF2-40B4-BE49-F238E27FC236}">
                <a16:creationId xmlns:a16="http://schemas.microsoft.com/office/drawing/2014/main" id="{A71AF989-FC8A-89A1-6B71-BCD5F57B78DD}"/>
              </a:ext>
            </a:extLst>
          </p:cNvPr>
          <p:cNvPicPr>
            <a:picLocks noChangeAspect="1"/>
          </p:cNvPicPr>
          <p:nvPr/>
        </p:nvPicPr>
        <p:blipFill>
          <a:blip r:embed="rId2"/>
          <a:stretch>
            <a:fillRect/>
          </a:stretch>
        </p:blipFill>
        <p:spPr>
          <a:xfrm>
            <a:off x="1196647" y="1506170"/>
            <a:ext cx="4962614" cy="4891720"/>
          </a:xfrm>
          <a:prstGeom prst="rect">
            <a:avLst/>
          </a:prstGeom>
        </p:spPr>
      </p:pic>
      <p:pic>
        <p:nvPicPr>
          <p:cNvPr id="6" name="Picture 5">
            <a:extLst>
              <a:ext uri="{FF2B5EF4-FFF2-40B4-BE49-F238E27FC236}">
                <a16:creationId xmlns:a16="http://schemas.microsoft.com/office/drawing/2014/main" id="{094A98AB-2886-EB1B-078A-8878AF9FB5BA}"/>
              </a:ext>
            </a:extLst>
          </p:cNvPr>
          <p:cNvPicPr>
            <a:picLocks noChangeAspect="1"/>
          </p:cNvPicPr>
          <p:nvPr/>
        </p:nvPicPr>
        <p:blipFill>
          <a:blip r:embed="rId3"/>
          <a:stretch>
            <a:fillRect/>
          </a:stretch>
        </p:blipFill>
        <p:spPr>
          <a:xfrm>
            <a:off x="6518335" y="1506170"/>
            <a:ext cx="4762500" cy="4762500"/>
          </a:xfrm>
          <a:prstGeom prst="rect">
            <a:avLst/>
          </a:prstGeom>
        </p:spPr>
      </p:pic>
    </p:spTree>
    <p:extLst>
      <p:ext uri="{BB962C8B-B14F-4D97-AF65-F5344CB8AC3E}">
        <p14:creationId xmlns:p14="http://schemas.microsoft.com/office/powerpoint/2010/main" val="1509448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87397-C652-54CA-A590-4793BA72B9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FBAFC8-1954-52F9-260B-FE4E454E6C08}"/>
              </a:ext>
            </a:extLst>
          </p:cNvPr>
          <p:cNvSpPr>
            <a:spLocks noGrp="1"/>
          </p:cNvSpPr>
          <p:nvPr>
            <p:ph type="title"/>
          </p:nvPr>
        </p:nvSpPr>
        <p:spPr>
          <a:xfrm>
            <a:off x="1010477" y="987978"/>
            <a:ext cx="10515600" cy="1325563"/>
          </a:xfrm>
        </p:spPr>
        <p:txBody>
          <a:bodyPr>
            <a:normAutofit fontScale="90000"/>
          </a:bodyPr>
          <a:lstStyle/>
          <a:p>
            <a:pPr algn="ctr"/>
            <a:r>
              <a:rPr lang="en-GB" sz="6000" b="1" dirty="0">
                <a:solidFill>
                  <a:srgbClr val="7030A0"/>
                </a:solidFill>
                <a:latin typeface="+mn-lt"/>
              </a:rPr>
              <a:t>So, Good Progress…</a:t>
            </a:r>
            <a:br>
              <a:rPr lang="en-GB" sz="6000" b="1" dirty="0">
                <a:solidFill>
                  <a:srgbClr val="7030A0"/>
                </a:solidFill>
                <a:latin typeface="+mn-lt"/>
              </a:rPr>
            </a:br>
            <a:r>
              <a:rPr lang="en-GB" sz="6000" b="1" dirty="0">
                <a:solidFill>
                  <a:srgbClr val="7030A0"/>
                </a:solidFill>
                <a:latin typeface="+mn-lt"/>
              </a:rPr>
              <a:t>But Ongoing Challenges</a:t>
            </a:r>
          </a:p>
        </p:txBody>
      </p:sp>
      <p:pic>
        <p:nvPicPr>
          <p:cNvPr id="2050" name="Picture 2" descr="Challenges - Free business and finance icons">
            <a:extLst>
              <a:ext uri="{FF2B5EF4-FFF2-40B4-BE49-F238E27FC236}">
                <a16:creationId xmlns:a16="http://schemas.microsoft.com/office/drawing/2014/main" id="{805AD5DB-FE4A-82D4-DF91-E3928F62AE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5306" y="2623931"/>
            <a:ext cx="3882747" cy="365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087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964BF-09A8-46D3-624C-712AA636645D}"/>
              </a:ext>
            </a:extLst>
          </p:cNvPr>
          <p:cNvSpPr txBox="1">
            <a:spLocks/>
          </p:cNvSpPr>
          <p:nvPr/>
        </p:nvSpPr>
        <p:spPr>
          <a:xfrm>
            <a:off x="920290" y="1758691"/>
            <a:ext cx="4234806" cy="3595187"/>
          </a:xfrm>
          <a:prstGeom prst="rect">
            <a:avLst/>
          </a:prstGeom>
          <a:solidFill>
            <a:schemeClr val="accent2"/>
          </a:solidFill>
        </p:spPr>
        <p:txBody>
          <a:bodyPr vert="horz" lIns="121920" tIns="60960" rIns="121920" bIns="6096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377"/>
            <a:r>
              <a:rPr lang="en-GB" sz="4400" b="1" dirty="0">
                <a:solidFill>
                  <a:prstClr val="black"/>
                </a:solidFill>
                <a:latin typeface="Aptos Display" panose="02110004020202020204"/>
              </a:rPr>
              <a:t>Limited HF Knowledge in the Healthcare Community</a:t>
            </a:r>
          </a:p>
        </p:txBody>
      </p:sp>
      <p:pic>
        <p:nvPicPr>
          <p:cNvPr id="3" name="Picture 2">
            <a:extLst>
              <a:ext uri="{FF2B5EF4-FFF2-40B4-BE49-F238E27FC236}">
                <a16:creationId xmlns:a16="http://schemas.microsoft.com/office/drawing/2014/main" id="{811FDE87-E482-CA7D-AF41-1EA40E95BFEE}"/>
              </a:ext>
            </a:extLst>
          </p:cNvPr>
          <p:cNvPicPr>
            <a:picLocks noChangeAspect="1"/>
          </p:cNvPicPr>
          <p:nvPr/>
        </p:nvPicPr>
        <p:blipFill>
          <a:blip r:embed="rId2"/>
          <a:stretch>
            <a:fillRect/>
          </a:stretch>
        </p:blipFill>
        <p:spPr>
          <a:xfrm>
            <a:off x="6303893" y="1758691"/>
            <a:ext cx="3741254" cy="3521180"/>
          </a:xfrm>
          <a:prstGeom prst="rect">
            <a:avLst/>
          </a:prstGeom>
        </p:spPr>
      </p:pic>
    </p:spTree>
    <p:extLst>
      <p:ext uri="{BB962C8B-B14F-4D97-AF65-F5344CB8AC3E}">
        <p14:creationId xmlns:p14="http://schemas.microsoft.com/office/powerpoint/2010/main" val="2036260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5076"/>
            <a:ext cx="10515600" cy="1325563"/>
          </a:xfrm>
        </p:spPr>
        <p:txBody>
          <a:bodyPr/>
          <a:lstStyle/>
          <a:p>
            <a:r>
              <a:rPr lang="en-GB" sz="3200" b="1" dirty="0">
                <a:solidFill>
                  <a:srgbClr val="7030A0"/>
                </a:solidFill>
                <a:latin typeface="+mn-lt"/>
              </a:rPr>
              <a:t>Other High-Risk Industries</a:t>
            </a:r>
          </a:p>
        </p:txBody>
      </p:sp>
      <p:sp>
        <p:nvSpPr>
          <p:cNvPr id="3" name="Content Placeholder 2"/>
          <p:cNvSpPr>
            <a:spLocks noGrp="1"/>
          </p:cNvSpPr>
          <p:nvPr>
            <p:ph idx="1"/>
          </p:nvPr>
        </p:nvSpPr>
        <p:spPr>
          <a:xfrm>
            <a:off x="838200" y="1488000"/>
            <a:ext cx="10515600" cy="4351339"/>
          </a:xfrm>
        </p:spPr>
        <p:txBody>
          <a:bodyPr>
            <a:normAutofit/>
          </a:bodyPr>
          <a:lstStyle/>
          <a:p>
            <a:r>
              <a:rPr lang="en-GB" dirty="0"/>
              <a:t>Human factors is a scientific discipline, with scientific methods, highly established in other safety critical industries:</a:t>
            </a:r>
          </a:p>
          <a:p>
            <a:pPr lvl="1"/>
            <a:r>
              <a:rPr lang="en-GB" dirty="0"/>
              <a:t>Nuclear</a:t>
            </a:r>
          </a:p>
          <a:p>
            <a:pPr lvl="1"/>
            <a:r>
              <a:rPr lang="en-GB" dirty="0"/>
              <a:t>Maritime</a:t>
            </a:r>
          </a:p>
          <a:p>
            <a:pPr lvl="1"/>
            <a:r>
              <a:rPr lang="en-GB" dirty="0"/>
              <a:t>Military</a:t>
            </a:r>
          </a:p>
          <a:p>
            <a:pPr lvl="1"/>
            <a:r>
              <a:rPr lang="en-GB" dirty="0"/>
              <a:t>Aviation</a:t>
            </a:r>
          </a:p>
          <a:p>
            <a:pPr lvl="1"/>
            <a:r>
              <a:rPr lang="en-GB" dirty="0"/>
              <a:t>Rail</a:t>
            </a:r>
          </a:p>
          <a:p>
            <a:pPr lvl="1"/>
            <a:r>
              <a:rPr lang="en-GB" dirty="0"/>
              <a:t>Surveillance </a:t>
            </a:r>
          </a:p>
          <a:p>
            <a:pPr lvl="1"/>
            <a:r>
              <a:rPr lang="en-GB" dirty="0"/>
              <a:t>Offshore industries</a:t>
            </a:r>
          </a:p>
          <a:p>
            <a:pPr lvl="1"/>
            <a:r>
              <a:rPr lang="en-GB" dirty="0"/>
              <a:t>Energy</a:t>
            </a:r>
          </a:p>
          <a:p>
            <a:pPr>
              <a:buNone/>
            </a:pPr>
            <a:endParaRPr lang="en-GB" dirty="0"/>
          </a:p>
        </p:txBody>
      </p:sp>
      <p:pic>
        <p:nvPicPr>
          <p:cNvPr id="4" name="Picture 2" descr="Image result for CIEHF infographic human factors and ergonomics in uk">
            <a:extLst>
              <a:ext uri="{FF2B5EF4-FFF2-40B4-BE49-F238E27FC236}">
                <a16:creationId xmlns:a16="http://schemas.microsoft.com/office/drawing/2014/main" id="{2DD9AEAF-95F8-4B4C-93FF-9313900FDB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3551" y="4167184"/>
            <a:ext cx="2709071" cy="24103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8E7150E-3359-4E0E-AB52-D6536A078F12}"/>
              </a:ext>
            </a:extLst>
          </p:cNvPr>
          <p:cNvSpPr/>
          <p:nvPr/>
        </p:nvSpPr>
        <p:spPr>
          <a:xfrm>
            <a:off x="4547822" y="2644171"/>
            <a:ext cx="7517892" cy="1569660"/>
          </a:xfrm>
          <a:prstGeom prst="rect">
            <a:avLst/>
          </a:prstGeom>
        </p:spPr>
        <p:txBody>
          <a:bodyPr wrap="none">
            <a:spAutoFit/>
          </a:bodyPr>
          <a:lstStyle/>
          <a:p>
            <a:pPr algn="ctr"/>
            <a:r>
              <a:rPr lang="en-GB" sz="2400" b="1" dirty="0">
                <a:solidFill>
                  <a:srgbClr val="FF0000"/>
                </a:solidFill>
              </a:rPr>
              <a:t>Aviation versus Healthcare Comparison!!!</a:t>
            </a:r>
          </a:p>
          <a:p>
            <a:endParaRPr lang="en-GB" b="1" dirty="0">
              <a:solidFill>
                <a:srgbClr val="FF0000"/>
              </a:solidFill>
            </a:endParaRPr>
          </a:p>
          <a:p>
            <a:pPr marL="285744" indent="-285744">
              <a:buFontTx/>
              <a:buChar char="-"/>
            </a:pPr>
            <a:r>
              <a:rPr lang="en-GB" b="1" dirty="0">
                <a:solidFill>
                  <a:srgbClr val="FF0000"/>
                </a:solidFill>
              </a:rPr>
              <a:t>EUROCONTROL c7500 employees (40 professionals)</a:t>
            </a:r>
          </a:p>
          <a:p>
            <a:pPr marL="285744" indent="-285744">
              <a:buFontTx/>
              <a:buChar char="-"/>
            </a:pPr>
            <a:r>
              <a:rPr lang="en-GB" b="1" dirty="0">
                <a:solidFill>
                  <a:srgbClr val="FF0000"/>
                </a:solidFill>
              </a:rPr>
              <a:t>UK Health Service c1.3m employees (&lt;10 professionals)</a:t>
            </a:r>
          </a:p>
          <a:p>
            <a:pPr marL="285744" indent="-285744">
              <a:buFontTx/>
              <a:buChar char="-"/>
            </a:pPr>
            <a:r>
              <a:rPr lang="en-GB" b="1" dirty="0">
                <a:solidFill>
                  <a:srgbClr val="FF0000"/>
                </a:solidFill>
              </a:rPr>
              <a:t>Urgent need to build capacity &amp; capability</a:t>
            </a:r>
          </a:p>
        </p:txBody>
      </p:sp>
    </p:spTree>
    <p:extLst>
      <p:ext uri="{BB962C8B-B14F-4D97-AF65-F5344CB8AC3E}">
        <p14:creationId xmlns:p14="http://schemas.microsoft.com/office/powerpoint/2010/main" val="2247666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BDD0170-4766-4CAA-A423-92C1FA2EBE31}"/>
              </a:ext>
            </a:extLst>
          </p:cNvPr>
          <p:cNvSpPr txBox="1">
            <a:spLocks/>
          </p:cNvSpPr>
          <p:nvPr/>
        </p:nvSpPr>
        <p:spPr>
          <a:xfrm>
            <a:off x="0" y="358050"/>
            <a:ext cx="12192000" cy="10419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rgbClr val="6A2480"/>
                </a:solidFill>
                <a:latin typeface="+mj-lt"/>
                <a:ea typeface="+mj-ea"/>
                <a:cs typeface="+mj-cs"/>
              </a:defRPr>
            </a:lvl1pPr>
          </a:lstStyle>
          <a:p>
            <a:pPr algn="ctr"/>
            <a:r>
              <a:rPr lang="en-GB" sz="3200" dirty="0">
                <a:solidFill>
                  <a:srgbClr val="7030A0"/>
                </a:solidFill>
                <a:latin typeface="+mn-lt"/>
              </a:rPr>
              <a:t>Human Factors Myths &amp; Misunderstandings in Healthcare</a:t>
            </a:r>
          </a:p>
        </p:txBody>
      </p:sp>
      <p:pic>
        <p:nvPicPr>
          <p:cNvPr id="4" name="Picture 2">
            <a:extLst>
              <a:ext uri="{FF2B5EF4-FFF2-40B4-BE49-F238E27FC236}">
                <a16:creationId xmlns:a16="http://schemas.microsoft.com/office/drawing/2014/main" id="{792F2538-3A32-4FA9-B2C9-9AE064B5475A}"/>
              </a:ext>
            </a:extLst>
          </p:cNvPr>
          <p:cNvPicPr>
            <a:picLocks noChangeAspect="1" noChangeArrowheads="1"/>
          </p:cNvPicPr>
          <p:nvPr/>
        </p:nvPicPr>
        <p:blipFill>
          <a:blip r:embed="rId3" cstate="print"/>
          <a:srcRect/>
          <a:stretch>
            <a:fillRect/>
          </a:stretch>
        </p:blipFill>
        <p:spPr bwMode="auto">
          <a:xfrm>
            <a:off x="279575" y="1540347"/>
            <a:ext cx="5242451" cy="1359499"/>
          </a:xfrm>
          <a:prstGeom prst="rect">
            <a:avLst/>
          </a:prstGeom>
          <a:noFill/>
          <a:ln w="9525">
            <a:noFill/>
            <a:miter lim="800000"/>
            <a:headEnd/>
            <a:tailEnd/>
          </a:ln>
        </p:spPr>
      </p:pic>
      <p:pic>
        <p:nvPicPr>
          <p:cNvPr id="5" name="Picture 3">
            <a:extLst>
              <a:ext uri="{FF2B5EF4-FFF2-40B4-BE49-F238E27FC236}">
                <a16:creationId xmlns:a16="http://schemas.microsoft.com/office/drawing/2014/main" id="{60FEA995-4F2A-457D-B1A0-FB7B44E76F6C}"/>
              </a:ext>
            </a:extLst>
          </p:cNvPr>
          <p:cNvPicPr>
            <a:picLocks noChangeAspect="1" noChangeArrowheads="1"/>
          </p:cNvPicPr>
          <p:nvPr/>
        </p:nvPicPr>
        <p:blipFill>
          <a:blip r:embed="rId4" cstate="print"/>
          <a:srcRect/>
          <a:stretch>
            <a:fillRect/>
          </a:stretch>
        </p:blipFill>
        <p:spPr bwMode="auto">
          <a:xfrm>
            <a:off x="747130" y="3122897"/>
            <a:ext cx="4915881" cy="1494083"/>
          </a:xfrm>
          <a:prstGeom prst="rect">
            <a:avLst/>
          </a:prstGeom>
          <a:noFill/>
          <a:ln w="9525">
            <a:noFill/>
            <a:miter lim="800000"/>
            <a:headEnd/>
            <a:tailEnd/>
          </a:ln>
        </p:spPr>
      </p:pic>
      <p:pic>
        <p:nvPicPr>
          <p:cNvPr id="6" name="Picture 4">
            <a:extLst>
              <a:ext uri="{FF2B5EF4-FFF2-40B4-BE49-F238E27FC236}">
                <a16:creationId xmlns:a16="http://schemas.microsoft.com/office/drawing/2014/main" id="{F9C79BAE-11B6-4C91-B6C9-BDE76F9EECCA}"/>
              </a:ext>
            </a:extLst>
          </p:cNvPr>
          <p:cNvPicPr>
            <a:picLocks noChangeAspect="1" noChangeArrowheads="1"/>
          </p:cNvPicPr>
          <p:nvPr/>
        </p:nvPicPr>
        <p:blipFill>
          <a:blip r:embed="rId5" cstate="print"/>
          <a:srcRect/>
          <a:stretch>
            <a:fillRect/>
          </a:stretch>
        </p:blipFill>
        <p:spPr bwMode="auto">
          <a:xfrm>
            <a:off x="279576" y="4840029"/>
            <a:ext cx="5061857" cy="1641739"/>
          </a:xfrm>
          <a:prstGeom prst="rect">
            <a:avLst/>
          </a:prstGeom>
          <a:noFill/>
          <a:ln w="9525">
            <a:noFill/>
            <a:miter lim="800000"/>
            <a:headEnd/>
            <a:tailEnd/>
          </a:ln>
        </p:spPr>
      </p:pic>
      <p:sp>
        <p:nvSpPr>
          <p:cNvPr id="7" name="TextBox 6">
            <a:extLst>
              <a:ext uri="{FF2B5EF4-FFF2-40B4-BE49-F238E27FC236}">
                <a16:creationId xmlns:a16="http://schemas.microsoft.com/office/drawing/2014/main" id="{421D6E56-E8A0-4E53-A3DD-827D83B55240}"/>
              </a:ext>
            </a:extLst>
          </p:cNvPr>
          <p:cNvSpPr txBox="1"/>
          <p:nvPr/>
        </p:nvSpPr>
        <p:spPr>
          <a:xfrm>
            <a:off x="6096001" y="1400031"/>
            <a:ext cx="5997023" cy="5262979"/>
          </a:xfrm>
          <a:prstGeom prst="rect">
            <a:avLst/>
          </a:prstGeom>
          <a:noFill/>
        </p:spPr>
        <p:txBody>
          <a:bodyPr wrap="square" rtlCol="0">
            <a:spAutoFit/>
          </a:bodyPr>
          <a:lstStyle/>
          <a:p>
            <a:pPr marL="457189" indent="-457189">
              <a:buFont typeface="+mj-lt"/>
              <a:buAutoNum type="arabicPeriod"/>
            </a:pPr>
            <a:r>
              <a:rPr lang="en-GB" sz="2100" dirty="0"/>
              <a:t>Human Factors </a:t>
            </a:r>
            <a:r>
              <a:rPr lang="en-GB" sz="2100" b="1" dirty="0"/>
              <a:t>≠ Factors of the Human</a:t>
            </a:r>
          </a:p>
          <a:p>
            <a:pPr marL="457189" indent="-457189">
              <a:buFont typeface="+mj-lt"/>
              <a:buAutoNum type="arabicPeriod"/>
            </a:pPr>
            <a:endParaRPr lang="en-GB" sz="2100" b="1" dirty="0"/>
          </a:p>
          <a:p>
            <a:pPr marL="457189" indent="-457189">
              <a:buFont typeface="+mj-lt"/>
              <a:buAutoNum type="arabicPeriod"/>
            </a:pPr>
            <a:r>
              <a:rPr lang="en-GB" sz="2100" dirty="0"/>
              <a:t>Human Factors </a:t>
            </a:r>
            <a:r>
              <a:rPr lang="en-GB" sz="2100" b="1" dirty="0"/>
              <a:t>≠ Cause of failure</a:t>
            </a:r>
          </a:p>
          <a:p>
            <a:pPr marL="457189" indent="-457189">
              <a:buFont typeface="+mj-lt"/>
              <a:buAutoNum type="arabicPeriod"/>
            </a:pPr>
            <a:endParaRPr lang="en-GB" sz="2100" b="1" dirty="0"/>
          </a:p>
          <a:p>
            <a:pPr marL="457189" indent="-457189">
              <a:buFont typeface="+mj-lt"/>
              <a:buAutoNum type="arabicPeriod"/>
            </a:pPr>
            <a:r>
              <a:rPr lang="en-GB" sz="2100" dirty="0"/>
              <a:t>Human Factors </a:t>
            </a:r>
            <a:r>
              <a:rPr lang="en-GB" sz="2100" b="1" dirty="0"/>
              <a:t>≠ Team Training</a:t>
            </a:r>
          </a:p>
          <a:p>
            <a:pPr marL="457189" indent="-457189">
              <a:buFont typeface="+mj-lt"/>
              <a:buAutoNum type="arabicPeriod"/>
            </a:pPr>
            <a:endParaRPr lang="en-GB" sz="2100" b="1" dirty="0"/>
          </a:p>
          <a:p>
            <a:pPr marL="457189" indent="-457189">
              <a:buFont typeface="+mj-lt"/>
              <a:buAutoNum type="arabicPeriod"/>
            </a:pPr>
            <a:r>
              <a:rPr lang="en-GB" sz="2100" dirty="0"/>
              <a:t>Human Factors </a:t>
            </a:r>
            <a:r>
              <a:rPr lang="en-GB" sz="2100" b="1" dirty="0"/>
              <a:t>≠ Non-Technical Skills</a:t>
            </a:r>
          </a:p>
          <a:p>
            <a:pPr marL="457189" indent="-457189">
              <a:buFont typeface="+mj-lt"/>
              <a:buAutoNum type="arabicPeriod"/>
            </a:pPr>
            <a:endParaRPr lang="en-GB" sz="2100" b="1" dirty="0"/>
          </a:p>
          <a:p>
            <a:pPr marL="457189" indent="-457189">
              <a:buFont typeface="+mj-lt"/>
              <a:buAutoNum type="arabicPeriod"/>
            </a:pPr>
            <a:r>
              <a:rPr lang="en-GB" sz="2100" dirty="0"/>
              <a:t>Human Factors </a:t>
            </a:r>
            <a:r>
              <a:rPr lang="en-GB" sz="2100" b="1" dirty="0"/>
              <a:t>≠ Crew Resource Management</a:t>
            </a:r>
          </a:p>
          <a:p>
            <a:pPr marL="457189" indent="-457189">
              <a:buFont typeface="+mj-lt"/>
              <a:buAutoNum type="arabicPeriod"/>
            </a:pPr>
            <a:endParaRPr lang="en-GB" sz="2100" b="1" dirty="0"/>
          </a:p>
          <a:p>
            <a:pPr marL="457189" indent="-457189">
              <a:buFont typeface="+mj-lt"/>
              <a:buAutoNum type="arabicPeriod"/>
            </a:pPr>
            <a:r>
              <a:rPr lang="en-GB" sz="2100" dirty="0"/>
              <a:t>Human Factors </a:t>
            </a:r>
            <a:r>
              <a:rPr lang="en-GB" sz="2100" b="1" dirty="0"/>
              <a:t>≠ QI</a:t>
            </a:r>
          </a:p>
          <a:p>
            <a:pPr marL="457189" indent="-457189">
              <a:buFont typeface="+mj-lt"/>
              <a:buAutoNum type="arabicPeriod"/>
            </a:pPr>
            <a:endParaRPr lang="en-GB" sz="2100" b="1" dirty="0"/>
          </a:p>
          <a:p>
            <a:pPr marL="457189" indent="-457189">
              <a:buFont typeface="+mj-lt"/>
              <a:buAutoNum type="arabicPeriod"/>
            </a:pPr>
            <a:r>
              <a:rPr lang="en-GB" sz="2100" dirty="0"/>
              <a:t>Human Fac</a:t>
            </a:r>
            <a:r>
              <a:rPr lang="en-GB" sz="2100" b="1" dirty="0"/>
              <a:t>tors ≠ Clinical Skills</a:t>
            </a:r>
          </a:p>
          <a:p>
            <a:pPr marL="457189" indent="-457189">
              <a:buFont typeface="+mj-lt"/>
              <a:buAutoNum type="arabicPeriod"/>
            </a:pPr>
            <a:endParaRPr lang="en-GB" sz="2100" b="1" dirty="0"/>
          </a:p>
          <a:p>
            <a:pPr marL="457189" indent="-457189">
              <a:buFont typeface="+mj-lt"/>
              <a:buAutoNum type="arabicPeriod"/>
            </a:pPr>
            <a:r>
              <a:rPr lang="en-GB" sz="2100" dirty="0"/>
              <a:t>Human Factors </a:t>
            </a:r>
            <a:r>
              <a:rPr lang="en-GB" sz="2100" b="1" dirty="0"/>
              <a:t>≠ Simulation</a:t>
            </a:r>
          </a:p>
        </p:txBody>
      </p:sp>
      <p:sp>
        <p:nvSpPr>
          <p:cNvPr id="2" name="Rectangle 1">
            <a:extLst>
              <a:ext uri="{FF2B5EF4-FFF2-40B4-BE49-F238E27FC236}">
                <a16:creationId xmlns:a16="http://schemas.microsoft.com/office/drawing/2014/main" id="{41BB4E28-B8B5-FECE-6EA2-93C40C293F98}"/>
              </a:ext>
            </a:extLst>
          </p:cNvPr>
          <p:cNvSpPr/>
          <p:nvPr/>
        </p:nvSpPr>
        <p:spPr>
          <a:xfrm>
            <a:off x="5997022" y="2738437"/>
            <a:ext cx="5997023" cy="199659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665228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EC7EA-1836-A838-E128-FA533ED98E3A}"/>
              </a:ext>
            </a:extLst>
          </p:cNvPr>
          <p:cNvSpPr txBox="1">
            <a:spLocks/>
          </p:cNvSpPr>
          <p:nvPr/>
        </p:nvSpPr>
        <p:spPr>
          <a:xfrm>
            <a:off x="1967212" y="1631406"/>
            <a:ext cx="4234806" cy="3595187"/>
          </a:xfrm>
          <a:prstGeom prst="rect">
            <a:avLst/>
          </a:prstGeom>
          <a:solidFill>
            <a:schemeClr val="accent2"/>
          </a:solidFill>
        </p:spPr>
        <p:txBody>
          <a:bodyPr vert="horz" lIns="121920" tIns="60960" rIns="121920" bIns="6096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377"/>
            <a:r>
              <a:rPr lang="en-GB" sz="6000" b="1" dirty="0">
                <a:solidFill>
                  <a:prstClr val="black"/>
                </a:solidFill>
                <a:latin typeface="Aptos Display" panose="02110004020202020204"/>
              </a:rPr>
              <a:t>Medical Hubris</a:t>
            </a:r>
          </a:p>
        </p:txBody>
      </p:sp>
      <p:pic>
        <p:nvPicPr>
          <p:cNvPr id="3" name="Picture 2">
            <a:extLst>
              <a:ext uri="{FF2B5EF4-FFF2-40B4-BE49-F238E27FC236}">
                <a16:creationId xmlns:a16="http://schemas.microsoft.com/office/drawing/2014/main" id="{314F1A33-3BC9-448E-31F7-F50403E386F1}"/>
              </a:ext>
            </a:extLst>
          </p:cNvPr>
          <p:cNvPicPr>
            <a:picLocks noChangeAspect="1"/>
          </p:cNvPicPr>
          <p:nvPr/>
        </p:nvPicPr>
        <p:blipFill>
          <a:blip r:embed="rId2"/>
          <a:stretch>
            <a:fillRect/>
          </a:stretch>
        </p:blipFill>
        <p:spPr>
          <a:xfrm>
            <a:off x="6674954" y="1845170"/>
            <a:ext cx="3728002" cy="3508708"/>
          </a:xfrm>
          <a:prstGeom prst="rect">
            <a:avLst/>
          </a:prstGeom>
        </p:spPr>
      </p:pic>
    </p:spTree>
    <p:extLst>
      <p:ext uri="{BB962C8B-B14F-4D97-AF65-F5344CB8AC3E}">
        <p14:creationId xmlns:p14="http://schemas.microsoft.com/office/powerpoint/2010/main" val="14780371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B660D-5CB7-DFF9-3A69-47AF63B35807}"/>
              </a:ext>
            </a:extLst>
          </p:cNvPr>
          <p:cNvSpPr txBox="1">
            <a:spLocks/>
          </p:cNvSpPr>
          <p:nvPr/>
        </p:nvSpPr>
        <p:spPr>
          <a:xfrm>
            <a:off x="901147" y="1428616"/>
            <a:ext cx="5194853" cy="4000768"/>
          </a:xfrm>
          <a:prstGeom prst="rect">
            <a:avLst/>
          </a:prstGeom>
          <a:solidFill>
            <a:schemeClr val="accent2"/>
          </a:solidFill>
        </p:spPr>
        <p:txBody>
          <a:bodyPr vert="horz" lIns="121920" tIns="60960" rIns="121920" bIns="60960" rtlCol="0" anchor="ctr">
            <a:normAutofit fontScale="9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377"/>
            <a:r>
              <a:rPr lang="en-GB" sz="6000" b="1" dirty="0">
                <a:solidFill>
                  <a:prstClr val="black"/>
                </a:solidFill>
                <a:latin typeface="Aptos Display" panose="02110004020202020204"/>
              </a:rPr>
              <a:t>Failure to Treat Healthcare as a Highly Complex Sociotechnical System</a:t>
            </a:r>
          </a:p>
        </p:txBody>
      </p:sp>
      <p:pic>
        <p:nvPicPr>
          <p:cNvPr id="3" name="Picture 2">
            <a:extLst>
              <a:ext uri="{FF2B5EF4-FFF2-40B4-BE49-F238E27FC236}">
                <a16:creationId xmlns:a16="http://schemas.microsoft.com/office/drawing/2014/main" id="{B08807F5-5550-D924-B1CE-A9051A876A2A}"/>
              </a:ext>
            </a:extLst>
          </p:cNvPr>
          <p:cNvPicPr>
            <a:picLocks noChangeAspect="1"/>
          </p:cNvPicPr>
          <p:nvPr/>
        </p:nvPicPr>
        <p:blipFill>
          <a:blip r:embed="rId2"/>
          <a:stretch>
            <a:fillRect/>
          </a:stretch>
        </p:blipFill>
        <p:spPr>
          <a:xfrm>
            <a:off x="7059268" y="1446716"/>
            <a:ext cx="4231585" cy="3982668"/>
          </a:xfrm>
          <a:prstGeom prst="rect">
            <a:avLst/>
          </a:prstGeom>
        </p:spPr>
      </p:pic>
    </p:spTree>
    <p:extLst>
      <p:ext uri="{BB962C8B-B14F-4D97-AF65-F5344CB8AC3E}">
        <p14:creationId xmlns:p14="http://schemas.microsoft.com/office/powerpoint/2010/main" val="1311137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EDFE493-6008-7F4B-A1A8-B46CE65523E2}"/>
              </a:ext>
            </a:extLst>
          </p:cNvPr>
          <p:cNvSpPr txBox="1">
            <a:spLocks/>
          </p:cNvSpPr>
          <p:nvPr/>
        </p:nvSpPr>
        <p:spPr>
          <a:xfrm>
            <a:off x="901148" y="1428616"/>
            <a:ext cx="4837044" cy="4000768"/>
          </a:xfrm>
          <a:prstGeom prst="rect">
            <a:avLst/>
          </a:prstGeom>
          <a:solidFill>
            <a:schemeClr val="accent2"/>
          </a:solidFill>
        </p:spPr>
        <p:txBody>
          <a:bodyPr vert="horz" lIns="121920" tIns="60960" rIns="121920" bIns="6096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377"/>
            <a:r>
              <a:rPr lang="en-GB" sz="6000" b="1" dirty="0">
                <a:solidFill>
                  <a:prstClr val="black"/>
                </a:solidFill>
                <a:latin typeface="Aptos Display" panose="02110004020202020204"/>
              </a:rPr>
              <a:t>Policy and Resource</a:t>
            </a:r>
          </a:p>
        </p:txBody>
      </p:sp>
      <p:pic>
        <p:nvPicPr>
          <p:cNvPr id="4" name="Picture 3">
            <a:extLst>
              <a:ext uri="{FF2B5EF4-FFF2-40B4-BE49-F238E27FC236}">
                <a16:creationId xmlns:a16="http://schemas.microsoft.com/office/drawing/2014/main" id="{BF4B4BE4-427F-CA3E-9CB9-23550D8DC2EF}"/>
              </a:ext>
            </a:extLst>
          </p:cNvPr>
          <p:cNvPicPr>
            <a:picLocks noChangeAspect="1"/>
          </p:cNvPicPr>
          <p:nvPr/>
        </p:nvPicPr>
        <p:blipFill>
          <a:blip r:embed="rId2"/>
          <a:stretch>
            <a:fillRect/>
          </a:stretch>
        </p:blipFill>
        <p:spPr>
          <a:xfrm>
            <a:off x="6847233" y="1456375"/>
            <a:ext cx="4191828" cy="3945250"/>
          </a:xfrm>
          <a:prstGeom prst="rect">
            <a:avLst/>
          </a:prstGeom>
        </p:spPr>
      </p:pic>
    </p:spTree>
    <p:extLst>
      <p:ext uri="{BB962C8B-B14F-4D97-AF65-F5344CB8AC3E}">
        <p14:creationId xmlns:p14="http://schemas.microsoft.com/office/powerpoint/2010/main" val="22610223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0FE45-88F2-F908-5E4A-2E655B6DFA60}"/>
              </a:ext>
            </a:extLst>
          </p:cNvPr>
          <p:cNvSpPr txBox="1">
            <a:spLocks/>
          </p:cNvSpPr>
          <p:nvPr/>
        </p:nvSpPr>
        <p:spPr>
          <a:xfrm>
            <a:off x="901148" y="1428616"/>
            <a:ext cx="4784035" cy="4000768"/>
          </a:xfrm>
          <a:prstGeom prst="rect">
            <a:avLst/>
          </a:prstGeom>
          <a:solidFill>
            <a:schemeClr val="accent2"/>
          </a:solidFill>
        </p:spPr>
        <p:txBody>
          <a:bodyPr vert="horz" lIns="121920" tIns="60960" rIns="121920" bIns="6096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377"/>
            <a:r>
              <a:rPr lang="en-GB" sz="5400" b="1" dirty="0">
                <a:solidFill>
                  <a:prstClr val="black"/>
                </a:solidFill>
                <a:latin typeface="Aptos Display" panose="02110004020202020204"/>
              </a:rPr>
              <a:t>Suitably Qualified and Experienced Professionals</a:t>
            </a:r>
          </a:p>
          <a:p>
            <a:pPr algn="ctr" defTabSz="914377"/>
            <a:r>
              <a:rPr lang="en-GB" sz="5400" b="1" dirty="0">
                <a:solidFill>
                  <a:prstClr val="black"/>
                </a:solidFill>
                <a:latin typeface="Aptos Display" panose="02110004020202020204"/>
              </a:rPr>
              <a:t>[SQEPs]?</a:t>
            </a:r>
          </a:p>
        </p:txBody>
      </p:sp>
      <p:pic>
        <p:nvPicPr>
          <p:cNvPr id="3" name="Picture 2">
            <a:extLst>
              <a:ext uri="{FF2B5EF4-FFF2-40B4-BE49-F238E27FC236}">
                <a16:creationId xmlns:a16="http://schemas.microsoft.com/office/drawing/2014/main" id="{D9E35821-2C39-567A-BB49-72666BB4E358}"/>
              </a:ext>
            </a:extLst>
          </p:cNvPr>
          <p:cNvPicPr>
            <a:picLocks noChangeAspect="1"/>
          </p:cNvPicPr>
          <p:nvPr/>
        </p:nvPicPr>
        <p:blipFill>
          <a:blip r:embed="rId2"/>
          <a:stretch>
            <a:fillRect/>
          </a:stretch>
        </p:blipFill>
        <p:spPr>
          <a:xfrm>
            <a:off x="6932543" y="1598593"/>
            <a:ext cx="3894483" cy="3660814"/>
          </a:xfrm>
          <a:prstGeom prst="rect">
            <a:avLst/>
          </a:prstGeom>
        </p:spPr>
      </p:pic>
    </p:spTree>
    <p:extLst>
      <p:ext uri="{BB962C8B-B14F-4D97-AF65-F5344CB8AC3E}">
        <p14:creationId xmlns:p14="http://schemas.microsoft.com/office/powerpoint/2010/main" val="35684966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F26DB-F2B6-5D60-D689-E65C9D5F2356}"/>
              </a:ext>
            </a:extLst>
          </p:cNvPr>
          <p:cNvSpPr txBox="1">
            <a:spLocks/>
          </p:cNvSpPr>
          <p:nvPr/>
        </p:nvSpPr>
        <p:spPr>
          <a:xfrm>
            <a:off x="901148" y="1428616"/>
            <a:ext cx="4784035" cy="4000768"/>
          </a:xfrm>
          <a:prstGeom prst="rect">
            <a:avLst/>
          </a:prstGeom>
          <a:solidFill>
            <a:schemeClr val="accent2"/>
          </a:solidFill>
        </p:spPr>
        <p:txBody>
          <a:bodyPr vert="horz" lIns="121920" tIns="60960" rIns="121920" bIns="6096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377"/>
            <a:r>
              <a:rPr lang="en-GB" sz="5400" b="1" dirty="0">
                <a:solidFill>
                  <a:prstClr val="black"/>
                </a:solidFill>
                <a:latin typeface="Aptos Display" panose="02110004020202020204"/>
              </a:rPr>
              <a:t>HF Integration in Education and Training</a:t>
            </a:r>
          </a:p>
        </p:txBody>
      </p:sp>
      <p:pic>
        <p:nvPicPr>
          <p:cNvPr id="3" name="Picture 2">
            <a:extLst>
              <a:ext uri="{FF2B5EF4-FFF2-40B4-BE49-F238E27FC236}">
                <a16:creationId xmlns:a16="http://schemas.microsoft.com/office/drawing/2014/main" id="{9999E9A9-6ADC-2B90-BDD0-B2E6BE2F3CC9}"/>
              </a:ext>
            </a:extLst>
          </p:cNvPr>
          <p:cNvPicPr>
            <a:picLocks noChangeAspect="1"/>
          </p:cNvPicPr>
          <p:nvPr/>
        </p:nvPicPr>
        <p:blipFill>
          <a:blip r:embed="rId2"/>
          <a:stretch>
            <a:fillRect/>
          </a:stretch>
        </p:blipFill>
        <p:spPr>
          <a:xfrm>
            <a:off x="7051812" y="1866899"/>
            <a:ext cx="3735457" cy="3735457"/>
          </a:xfrm>
          <a:prstGeom prst="rect">
            <a:avLst/>
          </a:prstGeom>
        </p:spPr>
      </p:pic>
    </p:spTree>
    <p:extLst>
      <p:ext uri="{BB962C8B-B14F-4D97-AF65-F5344CB8AC3E}">
        <p14:creationId xmlns:p14="http://schemas.microsoft.com/office/powerpoint/2010/main" val="82895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8E380C8-D67D-4DD7-8EE1-7E0B9A6D6EE2}"/>
              </a:ext>
            </a:extLst>
          </p:cNvPr>
          <p:cNvSpPr txBox="1">
            <a:spLocks/>
          </p:cNvSpPr>
          <p:nvPr/>
        </p:nvSpPr>
        <p:spPr>
          <a:xfrm>
            <a:off x="95250" y="0"/>
            <a:ext cx="12001500"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rgbClr val="6A2480"/>
                </a:solidFill>
                <a:latin typeface="+mj-lt"/>
                <a:ea typeface="+mj-ea"/>
                <a:cs typeface="+mj-cs"/>
              </a:defRPr>
            </a:lvl1pPr>
          </a:lstStyle>
          <a:p>
            <a:pPr algn="ctr"/>
            <a:r>
              <a:rPr lang="en-GB" sz="3200" dirty="0">
                <a:latin typeface="+mn-lt"/>
              </a:rPr>
              <a:t>Focus is on improving all aspects of Human Work </a:t>
            </a:r>
            <a:r>
              <a:rPr lang="en-GB" sz="2800" dirty="0">
                <a:latin typeface="+mn-lt"/>
              </a:rPr>
              <a:t>e.g.</a:t>
            </a:r>
          </a:p>
        </p:txBody>
      </p:sp>
      <p:sp>
        <p:nvSpPr>
          <p:cNvPr id="5" name="Rectangle: Rounded Corners 4">
            <a:extLst>
              <a:ext uri="{FF2B5EF4-FFF2-40B4-BE49-F238E27FC236}">
                <a16:creationId xmlns:a16="http://schemas.microsoft.com/office/drawing/2014/main" id="{41486E17-A476-4E7B-B3C6-1F10EE0B1AA9}"/>
              </a:ext>
            </a:extLst>
          </p:cNvPr>
          <p:cNvSpPr/>
          <p:nvPr/>
        </p:nvSpPr>
        <p:spPr>
          <a:xfrm>
            <a:off x="3778211" y="1111508"/>
            <a:ext cx="2406868" cy="143490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b="1" dirty="0"/>
              <a:t>Reducing work-related musculoskeletal disorders </a:t>
            </a:r>
            <a:endParaRPr lang="en-GB" b="1" dirty="0"/>
          </a:p>
        </p:txBody>
      </p:sp>
      <p:sp>
        <p:nvSpPr>
          <p:cNvPr id="6" name="Rectangle: Rounded Corners 5">
            <a:extLst>
              <a:ext uri="{FF2B5EF4-FFF2-40B4-BE49-F238E27FC236}">
                <a16:creationId xmlns:a16="http://schemas.microsoft.com/office/drawing/2014/main" id="{4DFFBA1F-840E-4FE3-80C1-F208899111D8}"/>
              </a:ext>
            </a:extLst>
          </p:cNvPr>
          <p:cNvSpPr/>
          <p:nvPr/>
        </p:nvSpPr>
        <p:spPr>
          <a:xfrm>
            <a:off x="8701021" y="1200788"/>
            <a:ext cx="2000096" cy="1323264"/>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b="1" dirty="0"/>
              <a:t>Healthcare procurement of products &amp; services</a:t>
            </a:r>
            <a:endParaRPr lang="en-GB" b="1" dirty="0"/>
          </a:p>
        </p:txBody>
      </p:sp>
      <p:sp>
        <p:nvSpPr>
          <p:cNvPr id="7" name="Rectangle: Rounded Corners 6">
            <a:extLst>
              <a:ext uri="{FF2B5EF4-FFF2-40B4-BE49-F238E27FC236}">
                <a16:creationId xmlns:a16="http://schemas.microsoft.com/office/drawing/2014/main" id="{77E432C0-8EB7-488E-8CDE-6BAF91D9D6CC}"/>
              </a:ext>
            </a:extLst>
          </p:cNvPr>
          <p:cNvSpPr/>
          <p:nvPr/>
        </p:nvSpPr>
        <p:spPr>
          <a:xfrm>
            <a:off x="8701021" y="2694735"/>
            <a:ext cx="2082035" cy="1323264"/>
          </a:xfrm>
          <a:prstGeom prst="roundRect">
            <a:avLst/>
          </a:prstGeom>
          <a:solidFill>
            <a:srgbClr val="F76F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b="1" dirty="0"/>
              <a:t>Design of care environments / buildings</a:t>
            </a:r>
            <a:endParaRPr lang="en-GB" b="1" dirty="0"/>
          </a:p>
        </p:txBody>
      </p:sp>
      <p:sp>
        <p:nvSpPr>
          <p:cNvPr id="8" name="Rectangle: Rounded Corners 7">
            <a:extLst>
              <a:ext uri="{FF2B5EF4-FFF2-40B4-BE49-F238E27FC236}">
                <a16:creationId xmlns:a16="http://schemas.microsoft.com/office/drawing/2014/main" id="{524786B9-55AF-4984-9CF8-15177C76CEE3}"/>
              </a:ext>
            </a:extLst>
          </p:cNvPr>
          <p:cNvSpPr/>
          <p:nvPr/>
        </p:nvSpPr>
        <p:spPr>
          <a:xfrm>
            <a:off x="6402041" y="2711537"/>
            <a:ext cx="2082019" cy="1360312"/>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b="1" dirty="0"/>
              <a:t>Medical device design &amp; usability</a:t>
            </a:r>
            <a:endParaRPr lang="en-GB" b="1" dirty="0"/>
          </a:p>
        </p:txBody>
      </p:sp>
      <p:sp>
        <p:nvSpPr>
          <p:cNvPr id="9" name="Rectangle: Rounded Corners 8">
            <a:extLst>
              <a:ext uri="{FF2B5EF4-FFF2-40B4-BE49-F238E27FC236}">
                <a16:creationId xmlns:a16="http://schemas.microsoft.com/office/drawing/2014/main" id="{563BEDB8-0156-4ECC-8218-F17212D33E95}"/>
              </a:ext>
            </a:extLst>
          </p:cNvPr>
          <p:cNvSpPr/>
          <p:nvPr/>
        </p:nvSpPr>
        <p:spPr>
          <a:xfrm>
            <a:off x="6402041" y="1143000"/>
            <a:ext cx="2082019" cy="1434904"/>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b="1" dirty="0"/>
              <a:t>New ways of working e.g. AI</a:t>
            </a:r>
            <a:endParaRPr lang="en-GB" b="1" dirty="0"/>
          </a:p>
        </p:txBody>
      </p:sp>
      <p:sp>
        <p:nvSpPr>
          <p:cNvPr id="10" name="Rectangle: Rounded Corners 9">
            <a:extLst>
              <a:ext uri="{FF2B5EF4-FFF2-40B4-BE49-F238E27FC236}">
                <a16:creationId xmlns:a16="http://schemas.microsoft.com/office/drawing/2014/main" id="{A81F6F21-497E-4C00-A347-EF7EFCA43C5C}"/>
              </a:ext>
            </a:extLst>
          </p:cNvPr>
          <p:cNvSpPr/>
          <p:nvPr/>
        </p:nvSpPr>
        <p:spPr>
          <a:xfrm>
            <a:off x="1366913" y="1092984"/>
            <a:ext cx="2218835" cy="14349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New digital information technology</a:t>
            </a:r>
            <a:endParaRPr lang="en-GB" b="1" dirty="0"/>
          </a:p>
        </p:txBody>
      </p:sp>
      <p:sp>
        <p:nvSpPr>
          <p:cNvPr id="11" name="Rectangle: Rounded Corners 10">
            <a:extLst>
              <a:ext uri="{FF2B5EF4-FFF2-40B4-BE49-F238E27FC236}">
                <a16:creationId xmlns:a16="http://schemas.microsoft.com/office/drawing/2014/main" id="{878497B7-38DF-4614-BB39-55C3AA1B1827}"/>
              </a:ext>
            </a:extLst>
          </p:cNvPr>
          <p:cNvSpPr/>
          <p:nvPr/>
        </p:nvSpPr>
        <p:spPr>
          <a:xfrm>
            <a:off x="6402041" y="4240082"/>
            <a:ext cx="2082019" cy="143490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b="1" dirty="0"/>
              <a:t>Safety &amp; Improvement interventions</a:t>
            </a:r>
            <a:endParaRPr lang="en-GB" b="1" dirty="0"/>
          </a:p>
        </p:txBody>
      </p:sp>
      <p:sp>
        <p:nvSpPr>
          <p:cNvPr id="12" name="Rectangle: Rounded Corners 11">
            <a:extLst>
              <a:ext uri="{FF2B5EF4-FFF2-40B4-BE49-F238E27FC236}">
                <a16:creationId xmlns:a16="http://schemas.microsoft.com/office/drawing/2014/main" id="{B8A02D88-A273-4825-8D9A-3CCCB87F9943}"/>
              </a:ext>
            </a:extLst>
          </p:cNvPr>
          <p:cNvSpPr/>
          <p:nvPr/>
        </p:nvSpPr>
        <p:spPr>
          <a:xfrm>
            <a:off x="1366913" y="2633983"/>
            <a:ext cx="2169841" cy="1434904"/>
          </a:xfrm>
          <a:prstGeom prst="round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b="1" dirty="0"/>
              <a:t>Tasks, processes &amp; work systems</a:t>
            </a:r>
            <a:endParaRPr lang="en-GB" b="1" dirty="0"/>
          </a:p>
        </p:txBody>
      </p:sp>
      <p:sp>
        <p:nvSpPr>
          <p:cNvPr id="13" name="Rectangle: Rounded Corners 12">
            <a:extLst>
              <a:ext uri="{FF2B5EF4-FFF2-40B4-BE49-F238E27FC236}">
                <a16:creationId xmlns:a16="http://schemas.microsoft.com/office/drawing/2014/main" id="{C46D4C6F-E1B4-4BD4-950D-C83811BAF12B}"/>
              </a:ext>
            </a:extLst>
          </p:cNvPr>
          <p:cNvSpPr/>
          <p:nvPr/>
        </p:nvSpPr>
        <p:spPr>
          <a:xfrm>
            <a:off x="8701021" y="4219855"/>
            <a:ext cx="2024888" cy="1434904"/>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b="1"/>
              <a:t>Learning from events &amp; everyday work</a:t>
            </a:r>
            <a:endParaRPr lang="en-GB" b="1" dirty="0"/>
          </a:p>
        </p:txBody>
      </p:sp>
      <p:sp>
        <p:nvSpPr>
          <p:cNvPr id="14" name="Rectangle: Rounded Corners 13">
            <a:extLst>
              <a:ext uri="{FF2B5EF4-FFF2-40B4-BE49-F238E27FC236}">
                <a16:creationId xmlns:a16="http://schemas.microsoft.com/office/drawing/2014/main" id="{86A8C2C9-AD37-47B3-999C-CA6F6BB8D947}"/>
              </a:ext>
            </a:extLst>
          </p:cNvPr>
          <p:cNvSpPr/>
          <p:nvPr/>
        </p:nvSpPr>
        <p:spPr>
          <a:xfrm>
            <a:off x="1323001" y="4180527"/>
            <a:ext cx="2169841" cy="143490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b="1" dirty="0"/>
              <a:t>Design &amp; usability of incident reporting systems</a:t>
            </a:r>
          </a:p>
        </p:txBody>
      </p:sp>
      <p:sp>
        <p:nvSpPr>
          <p:cNvPr id="15" name="Rectangle: Rounded Corners 14">
            <a:extLst>
              <a:ext uri="{FF2B5EF4-FFF2-40B4-BE49-F238E27FC236}">
                <a16:creationId xmlns:a16="http://schemas.microsoft.com/office/drawing/2014/main" id="{B44CD7CF-88CE-4605-B6A0-D0475712C598}"/>
              </a:ext>
            </a:extLst>
          </p:cNvPr>
          <p:cNvSpPr/>
          <p:nvPr/>
        </p:nvSpPr>
        <p:spPr>
          <a:xfrm>
            <a:off x="3753715" y="2693013"/>
            <a:ext cx="2431365" cy="136031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b="1"/>
              <a:t>Reflecting on prevailing safety culture</a:t>
            </a:r>
            <a:endParaRPr lang="en-US" b="1" dirty="0"/>
          </a:p>
        </p:txBody>
      </p:sp>
      <p:sp>
        <p:nvSpPr>
          <p:cNvPr id="16" name="Rectangle: Rounded Corners 15">
            <a:extLst>
              <a:ext uri="{FF2B5EF4-FFF2-40B4-BE49-F238E27FC236}">
                <a16:creationId xmlns:a16="http://schemas.microsoft.com/office/drawing/2014/main" id="{1AD4A9A6-F994-4F26-B714-190A0AF8DE2A}"/>
              </a:ext>
            </a:extLst>
          </p:cNvPr>
          <p:cNvSpPr/>
          <p:nvPr/>
        </p:nvSpPr>
        <p:spPr>
          <a:xfrm>
            <a:off x="3752066" y="4221556"/>
            <a:ext cx="2334409" cy="143490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b="1" dirty="0"/>
              <a:t>Wellbeing - job stress, fatigue and burnout </a:t>
            </a:r>
            <a:endParaRPr lang="en-GB" b="1" dirty="0"/>
          </a:p>
        </p:txBody>
      </p:sp>
      <p:sp>
        <p:nvSpPr>
          <p:cNvPr id="2" name="Title 1">
            <a:extLst>
              <a:ext uri="{FF2B5EF4-FFF2-40B4-BE49-F238E27FC236}">
                <a16:creationId xmlns:a16="http://schemas.microsoft.com/office/drawing/2014/main" id="{7B31BC3B-E3E9-E26A-C2E3-D48F94E0780A}"/>
              </a:ext>
            </a:extLst>
          </p:cNvPr>
          <p:cNvSpPr txBox="1">
            <a:spLocks/>
          </p:cNvSpPr>
          <p:nvPr/>
        </p:nvSpPr>
        <p:spPr>
          <a:xfrm>
            <a:off x="1" y="5783661"/>
            <a:ext cx="12192000"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rgbClr val="6A2480"/>
                </a:solidFill>
                <a:latin typeface="+mj-lt"/>
                <a:ea typeface="+mj-ea"/>
                <a:cs typeface="+mj-cs"/>
              </a:defRPr>
            </a:lvl1pPr>
          </a:lstStyle>
          <a:p>
            <a:pPr algn="ctr"/>
            <a:r>
              <a:rPr lang="en-GB" sz="3200" dirty="0">
                <a:solidFill>
                  <a:srgbClr val="FF0000"/>
                </a:solidFill>
                <a:latin typeface="+mn-lt"/>
              </a:rPr>
              <a:t>Known sources of design failures, risks and harms!</a:t>
            </a:r>
            <a:endParaRPr lang="en-GB" sz="2800" dirty="0">
              <a:solidFill>
                <a:srgbClr val="FF0000"/>
              </a:solidFill>
              <a:latin typeface="+mn-lt"/>
            </a:endParaRPr>
          </a:p>
        </p:txBody>
      </p:sp>
    </p:spTree>
    <p:extLst>
      <p:ext uri="{BB962C8B-B14F-4D97-AF65-F5344CB8AC3E}">
        <p14:creationId xmlns:p14="http://schemas.microsoft.com/office/powerpoint/2010/main" val="23441226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8296F-860E-9819-A5DC-FFCCE6321C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C0A08E-3A67-54C0-A390-28567F37D877}"/>
              </a:ext>
            </a:extLst>
          </p:cNvPr>
          <p:cNvSpPr txBox="1">
            <a:spLocks/>
          </p:cNvSpPr>
          <p:nvPr/>
        </p:nvSpPr>
        <p:spPr>
          <a:xfrm>
            <a:off x="901148" y="1428616"/>
            <a:ext cx="4784035" cy="4000768"/>
          </a:xfrm>
          <a:prstGeom prst="rect">
            <a:avLst/>
          </a:prstGeom>
          <a:solidFill>
            <a:schemeClr val="accent2"/>
          </a:solidFill>
        </p:spPr>
        <p:txBody>
          <a:bodyPr vert="horz" lIns="121920" tIns="60960" rIns="121920" bIns="6096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377"/>
            <a:r>
              <a:rPr lang="en-GB" sz="5400" b="1" dirty="0">
                <a:solidFill>
                  <a:prstClr val="black"/>
                </a:solidFill>
                <a:latin typeface="Aptos Display" panose="02110004020202020204"/>
              </a:rPr>
              <a:t>Sustaining HF Learning and Development Networks</a:t>
            </a:r>
          </a:p>
        </p:txBody>
      </p:sp>
      <p:pic>
        <p:nvPicPr>
          <p:cNvPr id="4" name="Picture 3">
            <a:extLst>
              <a:ext uri="{FF2B5EF4-FFF2-40B4-BE49-F238E27FC236}">
                <a16:creationId xmlns:a16="http://schemas.microsoft.com/office/drawing/2014/main" id="{BDE27962-44B6-61FF-D965-3E0993D6EF99}"/>
              </a:ext>
            </a:extLst>
          </p:cNvPr>
          <p:cNvPicPr>
            <a:picLocks noChangeAspect="1"/>
          </p:cNvPicPr>
          <p:nvPr/>
        </p:nvPicPr>
        <p:blipFill>
          <a:blip r:embed="rId2"/>
          <a:stretch>
            <a:fillRect/>
          </a:stretch>
        </p:blipFill>
        <p:spPr>
          <a:xfrm>
            <a:off x="7158037" y="1627636"/>
            <a:ext cx="3602728" cy="3602728"/>
          </a:xfrm>
          <a:prstGeom prst="rect">
            <a:avLst/>
          </a:prstGeom>
        </p:spPr>
      </p:pic>
    </p:spTree>
    <p:extLst>
      <p:ext uri="{BB962C8B-B14F-4D97-AF65-F5344CB8AC3E}">
        <p14:creationId xmlns:p14="http://schemas.microsoft.com/office/powerpoint/2010/main" val="2807113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87" y="1737381"/>
            <a:ext cx="11328025" cy="1924438"/>
          </a:xfrm>
        </p:spPr>
        <p:txBody>
          <a:bodyPr wrap="square">
            <a:spAutoFit/>
          </a:bodyPr>
          <a:lstStyle/>
          <a:p>
            <a:pPr algn="ctr"/>
            <a:r>
              <a:rPr lang="en-GB" dirty="0"/>
              <a:t>Thank You Very Much! </a:t>
            </a:r>
            <a:br>
              <a:rPr lang="en-GB" dirty="0"/>
            </a:br>
            <a:br>
              <a:rPr lang="en-GB" dirty="0"/>
            </a:br>
            <a:r>
              <a:rPr lang="en-GB" b="1" dirty="0"/>
              <a:t>Quick Q&amp;A </a:t>
            </a:r>
          </a:p>
        </p:txBody>
      </p:sp>
      <p:sp>
        <p:nvSpPr>
          <p:cNvPr id="8" name="TextBox 7">
            <a:extLst>
              <a:ext uri="{FF2B5EF4-FFF2-40B4-BE49-F238E27FC236}">
                <a16:creationId xmlns:a16="http://schemas.microsoft.com/office/drawing/2014/main" id="{43301D37-B795-41E8-8D9F-C6E28D1262B5}"/>
              </a:ext>
            </a:extLst>
          </p:cNvPr>
          <p:cNvSpPr txBox="1"/>
          <p:nvPr/>
        </p:nvSpPr>
        <p:spPr>
          <a:xfrm>
            <a:off x="3171825" y="4192071"/>
            <a:ext cx="6096000" cy="1077218"/>
          </a:xfrm>
          <a:prstGeom prst="rect">
            <a:avLst/>
          </a:prstGeom>
          <a:noFill/>
        </p:spPr>
        <p:txBody>
          <a:bodyPr wrap="square">
            <a:spAutoFit/>
          </a:bodyPr>
          <a:lstStyle/>
          <a:p>
            <a:pPr algn="ctr"/>
            <a:r>
              <a:rPr lang="en-GB" sz="1800" dirty="0">
                <a:solidFill>
                  <a:schemeClr val="tx1"/>
                </a:solidFill>
              </a:rPr>
              <a:t> </a:t>
            </a:r>
            <a:r>
              <a:rPr lang="en-GB" sz="3200" dirty="0">
                <a:solidFill>
                  <a:schemeClr val="tx1"/>
                </a:solidFill>
              </a:rPr>
              <a:t>Email: </a:t>
            </a:r>
            <a:r>
              <a:rPr lang="en-GB" sz="3200" dirty="0" err="1">
                <a:solidFill>
                  <a:schemeClr val="tx1"/>
                </a:solidFill>
                <a:hlinkClick r:id="rId4"/>
              </a:rPr>
              <a:t>paul.bowie@nhs.scot</a:t>
            </a:r>
            <a:endParaRPr lang="en-GB" sz="3200" dirty="0">
              <a:solidFill>
                <a:schemeClr val="tx1"/>
              </a:solidFill>
            </a:endParaRPr>
          </a:p>
          <a:p>
            <a:pPr algn="ctr"/>
            <a:endParaRPr lang="en-GB" sz="3200" dirty="0"/>
          </a:p>
        </p:txBody>
      </p:sp>
    </p:spTree>
    <p:custDataLst>
      <p:tags r:id="rId1"/>
    </p:custDataLst>
    <p:extLst>
      <p:ext uri="{BB962C8B-B14F-4D97-AF65-F5344CB8AC3E}">
        <p14:creationId xmlns:p14="http://schemas.microsoft.com/office/powerpoint/2010/main" val="488591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25A574-110A-4883-A83D-F452FE620DE9}"/>
              </a:ext>
            </a:extLst>
          </p:cNvPr>
          <p:cNvSpPr txBox="1">
            <a:spLocks/>
          </p:cNvSpPr>
          <p:nvPr/>
        </p:nvSpPr>
        <p:spPr>
          <a:xfrm>
            <a:off x="1799167" y="545128"/>
            <a:ext cx="8593667" cy="920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6A2480"/>
                </a:solidFill>
                <a:latin typeface="+mj-lt"/>
                <a:ea typeface="+mj-ea"/>
                <a:cs typeface="+mj-cs"/>
              </a:defRPr>
            </a:lvl1pPr>
          </a:lstStyle>
          <a:p>
            <a:pPr algn="ctr"/>
            <a:r>
              <a:rPr lang="en-GB" sz="1800" dirty="0"/>
              <a:t>System Engineering Initiative for Patient Safety (SEIPS) Framework </a:t>
            </a:r>
            <a:r>
              <a:rPr lang="en-GB" sz="1200" dirty="0"/>
              <a:t>(</a:t>
            </a:r>
            <a:r>
              <a:rPr lang="en-GB" sz="1200" dirty="0" err="1"/>
              <a:t>Carayon</a:t>
            </a:r>
            <a:r>
              <a:rPr lang="en-GB" sz="1200" dirty="0"/>
              <a:t> et al, 2006)</a:t>
            </a:r>
          </a:p>
        </p:txBody>
      </p:sp>
      <p:pic>
        <p:nvPicPr>
          <p:cNvPr id="7" name="Picture 6">
            <a:extLst>
              <a:ext uri="{FF2B5EF4-FFF2-40B4-BE49-F238E27FC236}">
                <a16:creationId xmlns:a16="http://schemas.microsoft.com/office/drawing/2014/main" id="{88EE53FF-B867-4669-8607-D5BED675D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727" y="1330820"/>
            <a:ext cx="11178289" cy="5256803"/>
          </a:xfrm>
          <a:prstGeom prst="rect">
            <a:avLst/>
          </a:prstGeom>
        </p:spPr>
      </p:pic>
      <p:sp>
        <p:nvSpPr>
          <p:cNvPr id="3" name="Title 1">
            <a:extLst>
              <a:ext uri="{FF2B5EF4-FFF2-40B4-BE49-F238E27FC236}">
                <a16:creationId xmlns:a16="http://schemas.microsoft.com/office/drawing/2014/main" id="{790853CD-B54C-9264-E97A-A3BA0E481A0D}"/>
              </a:ext>
            </a:extLst>
          </p:cNvPr>
          <p:cNvSpPr txBox="1">
            <a:spLocks/>
          </p:cNvSpPr>
          <p:nvPr/>
        </p:nvSpPr>
        <p:spPr>
          <a:xfrm>
            <a:off x="931333" y="-12393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5EB345"/>
                </a:solidFill>
                <a:latin typeface="Gotham Medium" panose="02000604030000020004" pitchFamily="2" charset="0"/>
                <a:ea typeface="+mj-ea"/>
                <a:cs typeface="+mj-cs"/>
              </a:defRPr>
            </a:lvl1pPr>
          </a:lstStyle>
          <a:p>
            <a:pPr algn="ctr"/>
            <a:r>
              <a:rPr lang="en-GB" b="1" dirty="0">
                <a:solidFill>
                  <a:srgbClr val="7030A0"/>
                </a:solidFill>
                <a:latin typeface="+mn-lt"/>
              </a:rPr>
              <a:t>Human Factors is Systems-Focused…</a:t>
            </a:r>
          </a:p>
        </p:txBody>
      </p:sp>
    </p:spTree>
    <p:extLst>
      <p:ext uri="{BB962C8B-B14F-4D97-AF65-F5344CB8AC3E}">
        <p14:creationId xmlns:p14="http://schemas.microsoft.com/office/powerpoint/2010/main" val="308930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D9905-515E-7FA7-A3F1-AAB8837611BE}"/>
              </a:ext>
            </a:extLst>
          </p:cNvPr>
          <p:cNvSpPr txBox="1">
            <a:spLocks/>
          </p:cNvSpPr>
          <p:nvPr/>
        </p:nvSpPr>
        <p:spPr>
          <a:xfrm>
            <a:off x="984342"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5EB345"/>
                </a:solidFill>
                <a:latin typeface="Gotham Medium" panose="02000604030000020004" pitchFamily="2" charset="0"/>
                <a:ea typeface="+mj-ea"/>
                <a:cs typeface="+mj-cs"/>
              </a:defRPr>
            </a:lvl1pPr>
          </a:lstStyle>
          <a:p>
            <a:pPr algn="ctr"/>
            <a:r>
              <a:rPr lang="en-GB" sz="4800" b="1" dirty="0">
                <a:solidFill>
                  <a:srgbClr val="7030A0"/>
                </a:solidFill>
                <a:latin typeface="+mn-lt"/>
              </a:rPr>
              <a:t>Human Factors is Design-Focused…</a:t>
            </a:r>
          </a:p>
        </p:txBody>
      </p:sp>
      <p:pic>
        <p:nvPicPr>
          <p:cNvPr id="4" name="Picture 3">
            <a:extLst>
              <a:ext uri="{FF2B5EF4-FFF2-40B4-BE49-F238E27FC236}">
                <a16:creationId xmlns:a16="http://schemas.microsoft.com/office/drawing/2014/main" id="{63A5E002-8B5B-FF34-4A89-D7A76BE48E19}"/>
              </a:ext>
            </a:extLst>
          </p:cNvPr>
          <p:cNvPicPr>
            <a:picLocks noChangeAspect="1"/>
          </p:cNvPicPr>
          <p:nvPr/>
        </p:nvPicPr>
        <p:blipFill>
          <a:blip r:embed="rId2"/>
          <a:stretch>
            <a:fillRect/>
          </a:stretch>
        </p:blipFill>
        <p:spPr>
          <a:xfrm>
            <a:off x="535358" y="1325563"/>
            <a:ext cx="3042729" cy="1733927"/>
          </a:xfrm>
          <a:prstGeom prst="rect">
            <a:avLst/>
          </a:prstGeom>
        </p:spPr>
      </p:pic>
      <p:pic>
        <p:nvPicPr>
          <p:cNvPr id="6" name="Picture 5">
            <a:extLst>
              <a:ext uri="{FF2B5EF4-FFF2-40B4-BE49-F238E27FC236}">
                <a16:creationId xmlns:a16="http://schemas.microsoft.com/office/drawing/2014/main" id="{69D639C3-37C6-A648-5244-1162610CB4B5}"/>
              </a:ext>
            </a:extLst>
          </p:cNvPr>
          <p:cNvPicPr>
            <a:picLocks noChangeAspect="1"/>
          </p:cNvPicPr>
          <p:nvPr/>
        </p:nvPicPr>
        <p:blipFill>
          <a:blip r:embed="rId3"/>
          <a:stretch>
            <a:fillRect/>
          </a:stretch>
        </p:blipFill>
        <p:spPr>
          <a:xfrm>
            <a:off x="406852" y="3798511"/>
            <a:ext cx="3356765" cy="2294245"/>
          </a:xfrm>
          <a:prstGeom prst="rect">
            <a:avLst/>
          </a:prstGeom>
        </p:spPr>
      </p:pic>
      <p:pic>
        <p:nvPicPr>
          <p:cNvPr id="8" name="Picture 7">
            <a:extLst>
              <a:ext uri="{FF2B5EF4-FFF2-40B4-BE49-F238E27FC236}">
                <a16:creationId xmlns:a16="http://schemas.microsoft.com/office/drawing/2014/main" id="{8199C089-23CD-810F-916A-3C24D143242A}"/>
              </a:ext>
            </a:extLst>
          </p:cNvPr>
          <p:cNvPicPr>
            <a:picLocks noChangeAspect="1"/>
          </p:cNvPicPr>
          <p:nvPr/>
        </p:nvPicPr>
        <p:blipFill>
          <a:blip r:embed="rId4"/>
          <a:stretch>
            <a:fillRect/>
          </a:stretch>
        </p:blipFill>
        <p:spPr>
          <a:xfrm>
            <a:off x="3919069" y="2929421"/>
            <a:ext cx="2799783" cy="1399324"/>
          </a:xfrm>
          <a:prstGeom prst="rect">
            <a:avLst/>
          </a:prstGeom>
        </p:spPr>
      </p:pic>
      <p:pic>
        <p:nvPicPr>
          <p:cNvPr id="10" name="Picture 9">
            <a:extLst>
              <a:ext uri="{FF2B5EF4-FFF2-40B4-BE49-F238E27FC236}">
                <a16:creationId xmlns:a16="http://schemas.microsoft.com/office/drawing/2014/main" id="{09E014B2-0046-A76A-8942-CB373BC8B084}"/>
              </a:ext>
            </a:extLst>
          </p:cNvPr>
          <p:cNvPicPr>
            <a:picLocks noChangeAspect="1"/>
          </p:cNvPicPr>
          <p:nvPr/>
        </p:nvPicPr>
        <p:blipFill>
          <a:blip r:embed="rId5"/>
          <a:stretch>
            <a:fillRect/>
          </a:stretch>
        </p:blipFill>
        <p:spPr>
          <a:xfrm>
            <a:off x="3919069" y="1427830"/>
            <a:ext cx="3892750" cy="1399324"/>
          </a:xfrm>
          <a:prstGeom prst="rect">
            <a:avLst/>
          </a:prstGeom>
        </p:spPr>
      </p:pic>
      <p:pic>
        <p:nvPicPr>
          <p:cNvPr id="11" name="Picture 10">
            <a:extLst>
              <a:ext uri="{FF2B5EF4-FFF2-40B4-BE49-F238E27FC236}">
                <a16:creationId xmlns:a16="http://schemas.microsoft.com/office/drawing/2014/main" id="{DC1A5FD6-4CB1-851E-D086-5CD8B4356EE7}"/>
              </a:ext>
            </a:extLst>
          </p:cNvPr>
          <p:cNvPicPr>
            <a:picLocks noChangeAspect="1"/>
          </p:cNvPicPr>
          <p:nvPr/>
        </p:nvPicPr>
        <p:blipFill>
          <a:blip r:embed="rId6"/>
          <a:stretch>
            <a:fillRect/>
          </a:stretch>
        </p:blipFill>
        <p:spPr>
          <a:xfrm>
            <a:off x="4033437" y="4608392"/>
            <a:ext cx="3664014" cy="1643555"/>
          </a:xfrm>
          <a:prstGeom prst="rect">
            <a:avLst/>
          </a:prstGeom>
        </p:spPr>
      </p:pic>
      <p:pic>
        <p:nvPicPr>
          <p:cNvPr id="12" name="Picture 11">
            <a:extLst>
              <a:ext uri="{FF2B5EF4-FFF2-40B4-BE49-F238E27FC236}">
                <a16:creationId xmlns:a16="http://schemas.microsoft.com/office/drawing/2014/main" id="{5E10215B-9174-38B9-0BF0-60DC9D72ABDE}"/>
              </a:ext>
            </a:extLst>
          </p:cNvPr>
          <p:cNvPicPr>
            <a:picLocks noChangeAspect="1"/>
          </p:cNvPicPr>
          <p:nvPr/>
        </p:nvPicPr>
        <p:blipFill>
          <a:blip r:embed="rId7"/>
          <a:stretch>
            <a:fillRect/>
          </a:stretch>
        </p:blipFill>
        <p:spPr>
          <a:xfrm>
            <a:off x="8428385" y="1587021"/>
            <a:ext cx="3356765" cy="4664926"/>
          </a:xfrm>
          <a:prstGeom prst="rect">
            <a:avLst/>
          </a:prstGeom>
        </p:spPr>
      </p:pic>
    </p:spTree>
    <p:extLst>
      <p:ext uri="{BB962C8B-B14F-4D97-AF65-F5344CB8AC3E}">
        <p14:creationId xmlns:p14="http://schemas.microsoft.com/office/powerpoint/2010/main" val="3484088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B8638-B1AB-4536-A86F-0F5650CEEDB1}"/>
              </a:ext>
            </a:extLst>
          </p:cNvPr>
          <p:cNvSpPr>
            <a:spLocks noGrp="1"/>
          </p:cNvSpPr>
          <p:nvPr>
            <p:ph type="title"/>
          </p:nvPr>
        </p:nvSpPr>
        <p:spPr>
          <a:xfrm>
            <a:off x="0" y="1160194"/>
            <a:ext cx="12192000" cy="545552"/>
          </a:xfrm>
        </p:spPr>
        <p:txBody>
          <a:bodyPr>
            <a:noAutofit/>
          </a:bodyPr>
          <a:lstStyle/>
          <a:p>
            <a:pPr algn="ctr"/>
            <a:r>
              <a:rPr lang="en-GB" sz="3200" b="1" i="1" dirty="0">
                <a:solidFill>
                  <a:srgbClr val="FF0000"/>
                </a:solidFill>
                <a:latin typeface="+mn-lt"/>
              </a:rPr>
              <a:t>THE </a:t>
            </a:r>
            <a:r>
              <a:rPr lang="en-GB" sz="3200" b="1" dirty="0">
                <a:solidFill>
                  <a:srgbClr val="7030A0"/>
                </a:solidFill>
                <a:latin typeface="+mn-lt"/>
              </a:rPr>
              <a:t>Mothership Slide</a:t>
            </a:r>
            <a:br>
              <a:rPr lang="en-GB" sz="3200" b="1" dirty="0">
                <a:solidFill>
                  <a:srgbClr val="7030A0"/>
                </a:solidFill>
                <a:latin typeface="+mn-lt"/>
              </a:rPr>
            </a:br>
            <a:r>
              <a:rPr lang="en-GB" sz="3200" b="1" dirty="0">
                <a:solidFill>
                  <a:srgbClr val="7030A0"/>
                </a:solidFill>
                <a:latin typeface="+mn-lt"/>
              </a:rPr>
              <a:t>Distinguishing Features of Human Factors &amp; Ergonomics</a:t>
            </a:r>
            <a:br>
              <a:rPr lang="en-GB" sz="3200" b="1" dirty="0">
                <a:solidFill>
                  <a:srgbClr val="7030A0"/>
                </a:solidFill>
                <a:latin typeface="+mn-lt"/>
              </a:rPr>
            </a:br>
            <a:endParaRPr lang="en-GB" sz="3200" b="1" dirty="0">
              <a:solidFill>
                <a:srgbClr val="7030A0"/>
              </a:solidFill>
              <a:latin typeface="+mn-lt"/>
            </a:endParaRPr>
          </a:p>
        </p:txBody>
      </p:sp>
      <p:sp>
        <p:nvSpPr>
          <p:cNvPr id="3" name="Content Placeholder 2">
            <a:extLst>
              <a:ext uri="{FF2B5EF4-FFF2-40B4-BE49-F238E27FC236}">
                <a16:creationId xmlns:a16="http://schemas.microsoft.com/office/drawing/2014/main" id="{B5BAD153-BAEC-427D-8801-8F65B7B94FD6}"/>
              </a:ext>
            </a:extLst>
          </p:cNvPr>
          <p:cNvSpPr>
            <a:spLocks noGrp="1"/>
          </p:cNvSpPr>
          <p:nvPr>
            <p:ph idx="1"/>
          </p:nvPr>
        </p:nvSpPr>
        <p:spPr>
          <a:xfrm>
            <a:off x="771525" y="1741715"/>
            <a:ext cx="10591800" cy="4630511"/>
          </a:xfrm>
          <a:solidFill>
            <a:schemeClr val="bg1">
              <a:lumMod val="95000"/>
            </a:schemeClr>
          </a:solidFill>
        </p:spPr>
        <p:txBody>
          <a:bodyPr>
            <a:noAutofit/>
          </a:bodyPr>
          <a:lstStyle/>
          <a:p>
            <a:pPr marL="514326" indent="-514326">
              <a:spcBef>
                <a:spcPts val="3000"/>
              </a:spcBef>
              <a:buFont typeface="+mj-lt"/>
              <a:buAutoNum type="arabicPeriod"/>
            </a:pPr>
            <a:r>
              <a:rPr lang="en-GB" sz="3200" b="1" dirty="0">
                <a:solidFill>
                  <a:schemeClr val="tx2"/>
                </a:solidFill>
              </a:rPr>
              <a:t>It ALWAYS takes a Systems Approach</a:t>
            </a:r>
            <a:r>
              <a:rPr lang="en-GB" sz="3200" dirty="0">
                <a:solidFill>
                  <a:schemeClr val="tx2"/>
                </a:solidFill>
              </a:rPr>
              <a:t> (holistic)</a:t>
            </a:r>
          </a:p>
          <a:p>
            <a:pPr marL="514326" indent="-514326">
              <a:spcBef>
                <a:spcPts val="3000"/>
              </a:spcBef>
              <a:buFont typeface="+mj-lt"/>
              <a:buAutoNum type="arabicPeriod"/>
            </a:pPr>
            <a:r>
              <a:rPr lang="en-GB" sz="3200" b="1" dirty="0">
                <a:solidFill>
                  <a:schemeClr val="tx2"/>
                </a:solidFill>
              </a:rPr>
              <a:t>It is ALWAYS Design Driven </a:t>
            </a:r>
            <a:r>
              <a:rPr lang="en-GB" sz="3200" dirty="0">
                <a:solidFill>
                  <a:schemeClr val="tx2"/>
                </a:solidFill>
              </a:rPr>
              <a:t>(to take account of human characteristics, needs,  capabilities and preferences) </a:t>
            </a:r>
          </a:p>
          <a:p>
            <a:pPr marL="514326" indent="-514326">
              <a:spcBef>
                <a:spcPts val="3000"/>
              </a:spcBef>
              <a:buFont typeface="+mj-lt"/>
              <a:buAutoNum type="arabicPeriod"/>
            </a:pPr>
            <a:r>
              <a:rPr lang="en-GB" sz="3200" b="1" dirty="0">
                <a:solidFill>
                  <a:schemeClr val="tx2"/>
                </a:solidFill>
              </a:rPr>
              <a:t>It focuses ALWAYS on two closely related outcomes: System Performance</a:t>
            </a:r>
            <a:r>
              <a:rPr lang="en-GB" sz="3200" dirty="0">
                <a:solidFill>
                  <a:schemeClr val="tx2"/>
                </a:solidFill>
              </a:rPr>
              <a:t> and </a:t>
            </a:r>
            <a:r>
              <a:rPr lang="en-GB" sz="3200" b="1" dirty="0">
                <a:solidFill>
                  <a:schemeClr val="tx2"/>
                </a:solidFill>
              </a:rPr>
              <a:t>Human Well-being </a:t>
            </a:r>
          </a:p>
          <a:p>
            <a:pPr marL="0" indent="0" algn="ctr">
              <a:spcBef>
                <a:spcPts val="3000"/>
              </a:spcBef>
              <a:buNone/>
            </a:pPr>
            <a:r>
              <a:rPr lang="en-GB" sz="3200" b="1" dirty="0">
                <a:solidFill>
                  <a:srgbClr val="7030A0"/>
                </a:solidFill>
              </a:rPr>
              <a:t>(“Twin Aims” = “Joint Optimisation”)</a:t>
            </a:r>
          </a:p>
          <a:p>
            <a:pPr>
              <a:spcBef>
                <a:spcPts val="3000"/>
              </a:spcBef>
            </a:pPr>
            <a:endParaRPr lang="en-GB" sz="3200" dirty="0">
              <a:solidFill>
                <a:schemeClr val="tx2"/>
              </a:solidFill>
            </a:endParaRPr>
          </a:p>
        </p:txBody>
      </p:sp>
    </p:spTree>
    <p:extLst>
      <p:ext uri="{BB962C8B-B14F-4D97-AF65-F5344CB8AC3E}">
        <p14:creationId xmlns:p14="http://schemas.microsoft.com/office/powerpoint/2010/main" val="1627772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066D3-FF9B-0AA0-DD47-4EDCB6083C95}"/>
              </a:ext>
            </a:extLst>
          </p:cNvPr>
          <p:cNvSpPr>
            <a:spLocks noGrp="1"/>
          </p:cNvSpPr>
          <p:nvPr>
            <p:ph type="title"/>
          </p:nvPr>
        </p:nvSpPr>
        <p:spPr>
          <a:xfrm>
            <a:off x="1010477" y="987978"/>
            <a:ext cx="10515600" cy="1325563"/>
          </a:xfrm>
        </p:spPr>
        <p:txBody>
          <a:bodyPr>
            <a:normAutofit/>
          </a:bodyPr>
          <a:lstStyle/>
          <a:p>
            <a:pPr algn="ctr"/>
            <a:r>
              <a:rPr lang="en-GB" sz="6000" b="1" dirty="0">
                <a:solidFill>
                  <a:srgbClr val="7030A0"/>
                </a:solidFill>
                <a:latin typeface="+mn-lt"/>
              </a:rPr>
              <a:t>Benefits and Progress</a:t>
            </a:r>
          </a:p>
        </p:txBody>
      </p:sp>
      <p:pic>
        <p:nvPicPr>
          <p:cNvPr id="3" name="Picture 2">
            <a:extLst>
              <a:ext uri="{FF2B5EF4-FFF2-40B4-BE49-F238E27FC236}">
                <a16:creationId xmlns:a16="http://schemas.microsoft.com/office/drawing/2014/main" id="{9F8E3691-C29D-A920-DD06-8D1A281754F6}"/>
              </a:ext>
            </a:extLst>
          </p:cNvPr>
          <p:cNvPicPr>
            <a:picLocks noChangeAspect="1"/>
          </p:cNvPicPr>
          <p:nvPr/>
        </p:nvPicPr>
        <p:blipFill>
          <a:blip r:embed="rId2"/>
          <a:stretch>
            <a:fillRect/>
          </a:stretch>
        </p:blipFill>
        <p:spPr>
          <a:xfrm>
            <a:off x="3697355" y="2965174"/>
            <a:ext cx="1943100" cy="1828800"/>
          </a:xfrm>
          <a:prstGeom prst="rect">
            <a:avLst/>
          </a:prstGeom>
        </p:spPr>
      </p:pic>
      <p:pic>
        <p:nvPicPr>
          <p:cNvPr id="4" name="Picture 3">
            <a:extLst>
              <a:ext uri="{FF2B5EF4-FFF2-40B4-BE49-F238E27FC236}">
                <a16:creationId xmlns:a16="http://schemas.microsoft.com/office/drawing/2014/main" id="{B373E4C2-DA37-A025-C7C0-40DD5FBDC5FD}"/>
              </a:ext>
            </a:extLst>
          </p:cNvPr>
          <p:cNvPicPr>
            <a:picLocks noChangeAspect="1"/>
          </p:cNvPicPr>
          <p:nvPr/>
        </p:nvPicPr>
        <p:blipFill>
          <a:blip r:embed="rId3"/>
          <a:stretch>
            <a:fillRect/>
          </a:stretch>
        </p:blipFill>
        <p:spPr>
          <a:xfrm>
            <a:off x="6551546" y="2965174"/>
            <a:ext cx="1943100" cy="1828800"/>
          </a:xfrm>
          <a:prstGeom prst="rect">
            <a:avLst/>
          </a:prstGeom>
        </p:spPr>
      </p:pic>
    </p:spTree>
    <p:extLst>
      <p:ext uri="{BB962C8B-B14F-4D97-AF65-F5344CB8AC3E}">
        <p14:creationId xmlns:p14="http://schemas.microsoft.com/office/powerpoint/2010/main" val="3962737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7BAEC-F084-466E-93E4-E2A12FC0F13E}"/>
              </a:ext>
            </a:extLst>
          </p:cNvPr>
          <p:cNvSpPr>
            <a:spLocks noGrp="1"/>
          </p:cNvSpPr>
          <p:nvPr>
            <p:ph type="title"/>
          </p:nvPr>
        </p:nvSpPr>
        <p:spPr>
          <a:xfrm>
            <a:off x="838200" y="691364"/>
            <a:ext cx="10515600" cy="545552"/>
          </a:xfrm>
        </p:spPr>
        <p:txBody>
          <a:bodyPr>
            <a:normAutofit fontScale="90000"/>
          </a:bodyPr>
          <a:lstStyle/>
          <a:p>
            <a:pPr algn="ctr"/>
            <a:r>
              <a:rPr lang="en-GB" sz="2800" b="1" dirty="0"/>
              <a:t>Board Members and Senior Executive Teams</a:t>
            </a:r>
            <a:br>
              <a:rPr lang="en-GB" sz="3200" dirty="0">
                <a:latin typeface="+mn-lt"/>
              </a:rPr>
            </a:br>
            <a:r>
              <a:rPr lang="en-GB" sz="3200" b="1" dirty="0">
                <a:solidFill>
                  <a:srgbClr val="7030A0"/>
                </a:solidFill>
                <a:latin typeface="+mn-lt"/>
              </a:rPr>
              <a:t>10 Human Factors Priorities for Active Governance</a:t>
            </a:r>
          </a:p>
        </p:txBody>
      </p:sp>
      <p:sp>
        <p:nvSpPr>
          <p:cNvPr id="5" name="TextBox 4">
            <a:extLst>
              <a:ext uri="{FF2B5EF4-FFF2-40B4-BE49-F238E27FC236}">
                <a16:creationId xmlns:a16="http://schemas.microsoft.com/office/drawing/2014/main" id="{6E630D64-1551-4FBF-A679-56FB72AA6F0F}"/>
              </a:ext>
            </a:extLst>
          </p:cNvPr>
          <p:cNvSpPr txBox="1"/>
          <p:nvPr/>
        </p:nvSpPr>
        <p:spPr>
          <a:xfrm>
            <a:off x="923923" y="1705902"/>
            <a:ext cx="5181600" cy="589072"/>
          </a:xfrm>
          <a:prstGeom prst="rect">
            <a:avLst/>
          </a:prstGeom>
          <a:solidFill>
            <a:schemeClr val="accent5">
              <a:lumMod val="20000"/>
              <a:lumOff val="80000"/>
            </a:schemeClr>
          </a:solidFill>
        </p:spPr>
        <p:txBody>
          <a:bodyPr wrap="square">
            <a:spAutoFit/>
          </a:bodyPr>
          <a:lstStyle/>
          <a:p>
            <a:pPr lvl="0" algn="ctr">
              <a:lnSpc>
                <a:spcPct val="150000"/>
              </a:lnSpc>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1. Digital IT Systems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AAA4E55-0874-43F9-A610-EAB5C235D1B6}"/>
              </a:ext>
            </a:extLst>
          </p:cNvPr>
          <p:cNvSpPr txBox="1"/>
          <p:nvPr/>
        </p:nvSpPr>
        <p:spPr>
          <a:xfrm>
            <a:off x="923923" y="2629563"/>
            <a:ext cx="5181600" cy="589072"/>
          </a:xfrm>
          <a:prstGeom prst="rect">
            <a:avLst/>
          </a:prstGeom>
          <a:solidFill>
            <a:schemeClr val="accent5">
              <a:lumMod val="20000"/>
              <a:lumOff val="80000"/>
            </a:schemeClr>
          </a:solidFill>
        </p:spPr>
        <p:txBody>
          <a:bodyPr wrap="square">
            <a:spAutoFit/>
          </a:bodyPr>
          <a:lstStyle/>
          <a:p>
            <a:pPr lvl="0" algn="ctr">
              <a:lnSpc>
                <a:spcPct val="150000"/>
              </a:lnSpc>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2. Workforce Wellbeing</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D9081BC-2E15-415C-B7CC-3613E369ECA3}"/>
              </a:ext>
            </a:extLst>
          </p:cNvPr>
          <p:cNvSpPr txBox="1"/>
          <p:nvPr/>
        </p:nvSpPr>
        <p:spPr>
          <a:xfrm>
            <a:off x="857247" y="3543300"/>
            <a:ext cx="5181600" cy="589072"/>
          </a:xfrm>
          <a:prstGeom prst="rect">
            <a:avLst/>
          </a:prstGeom>
          <a:solidFill>
            <a:schemeClr val="accent5">
              <a:lumMod val="20000"/>
              <a:lumOff val="80000"/>
            </a:schemeClr>
          </a:solidFill>
        </p:spPr>
        <p:txBody>
          <a:bodyPr wrap="square">
            <a:spAutoFit/>
          </a:bodyPr>
          <a:lstStyle/>
          <a:p>
            <a:pPr lvl="0" algn="ctr">
              <a:lnSpc>
                <a:spcPct val="150000"/>
              </a:lnSpc>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3. Built Environment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C7380D6D-9916-4FCA-BEED-3DDE71D5962F}"/>
              </a:ext>
            </a:extLst>
          </p:cNvPr>
          <p:cNvSpPr txBox="1"/>
          <p:nvPr/>
        </p:nvSpPr>
        <p:spPr>
          <a:xfrm>
            <a:off x="857247" y="4577006"/>
            <a:ext cx="5181600" cy="589072"/>
          </a:xfrm>
          <a:prstGeom prst="rect">
            <a:avLst/>
          </a:prstGeom>
          <a:solidFill>
            <a:schemeClr val="accent5">
              <a:lumMod val="20000"/>
              <a:lumOff val="80000"/>
            </a:schemeClr>
          </a:solidFill>
        </p:spPr>
        <p:txBody>
          <a:bodyPr wrap="square">
            <a:spAutoFit/>
          </a:bodyPr>
          <a:lstStyle/>
          <a:p>
            <a:pPr lvl="0" algn="ctr">
              <a:lnSpc>
                <a:spcPct val="150000"/>
              </a:lnSpc>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4. Procurement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83ED08C1-2072-4512-AEA7-C10C1CAE8B38}"/>
              </a:ext>
            </a:extLst>
          </p:cNvPr>
          <p:cNvSpPr txBox="1"/>
          <p:nvPr/>
        </p:nvSpPr>
        <p:spPr>
          <a:xfrm>
            <a:off x="857247" y="5592476"/>
            <a:ext cx="5181600" cy="589072"/>
          </a:xfrm>
          <a:prstGeom prst="rect">
            <a:avLst/>
          </a:prstGeom>
          <a:solidFill>
            <a:schemeClr val="accent5">
              <a:lumMod val="20000"/>
              <a:lumOff val="80000"/>
            </a:schemeClr>
          </a:solidFill>
        </p:spPr>
        <p:txBody>
          <a:bodyPr wrap="square">
            <a:spAutoFit/>
          </a:bodyPr>
          <a:lstStyle/>
          <a:p>
            <a:pPr lvl="0" algn="ctr">
              <a:lnSpc>
                <a:spcPct val="150000"/>
              </a:lnSpc>
              <a:spcAft>
                <a:spcPts val="800"/>
              </a:spcAft>
            </a:pPr>
            <a:r>
              <a:rPr lang="en-GB" sz="2400" b="1">
                <a:effectLst/>
                <a:latin typeface="Calibri" panose="020F0502020204030204" pitchFamily="34" charset="0"/>
                <a:ea typeface="Calibri" panose="020F0502020204030204" pitchFamily="34" charset="0"/>
                <a:cs typeface="Times New Roman" panose="02020603050405020304" pitchFamily="18" charset="0"/>
              </a:rPr>
              <a:t>5. Medical Devices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7F69D69D-267E-46E7-824C-72C282F83BDD}"/>
              </a:ext>
            </a:extLst>
          </p:cNvPr>
          <p:cNvSpPr txBox="1"/>
          <p:nvPr/>
        </p:nvSpPr>
        <p:spPr>
          <a:xfrm>
            <a:off x="6385796" y="1701140"/>
            <a:ext cx="5181600" cy="589072"/>
          </a:xfrm>
          <a:prstGeom prst="rect">
            <a:avLst/>
          </a:prstGeom>
          <a:solidFill>
            <a:schemeClr val="accent5">
              <a:lumMod val="20000"/>
              <a:lumOff val="80000"/>
            </a:schemeClr>
          </a:solidFill>
        </p:spPr>
        <p:txBody>
          <a:bodyPr wrap="square">
            <a:spAutoFit/>
          </a:bodyPr>
          <a:lstStyle/>
          <a:p>
            <a:pPr lvl="0" algn="ctr">
              <a:lnSpc>
                <a:spcPct val="150000"/>
              </a:lnSpc>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6. Organisational Safety Systems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C5BBD925-B7C8-46DD-920E-3D4C05208E88}"/>
              </a:ext>
            </a:extLst>
          </p:cNvPr>
          <p:cNvSpPr txBox="1"/>
          <p:nvPr/>
        </p:nvSpPr>
        <p:spPr>
          <a:xfrm>
            <a:off x="6385797" y="2612423"/>
            <a:ext cx="5181600" cy="470000"/>
          </a:xfrm>
          <a:prstGeom prst="rect">
            <a:avLst/>
          </a:prstGeom>
          <a:solidFill>
            <a:schemeClr val="accent5">
              <a:lumMod val="20000"/>
              <a:lumOff val="80000"/>
            </a:schemeClr>
          </a:solidFill>
        </p:spPr>
        <p:txBody>
          <a:bodyPr wrap="square">
            <a:spAutoFit/>
          </a:bodyPr>
          <a:lstStyle/>
          <a:p>
            <a:pPr lvl="0" algn="ctr">
              <a:lnSpc>
                <a:spcPct val="107000"/>
              </a:lnSpc>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7. Safety Culture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AE39A365-A386-4B1A-B5D9-675092C0E03E}"/>
              </a:ext>
            </a:extLst>
          </p:cNvPr>
          <p:cNvSpPr txBox="1"/>
          <p:nvPr/>
        </p:nvSpPr>
        <p:spPr>
          <a:xfrm>
            <a:off x="6385797" y="3584131"/>
            <a:ext cx="5253752" cy="589072"/>
          </a:xfrm>
          <a:prstGeom prst="rect">
            <a:avLst/>
          </a:prstGeom>
          <a:solidFill>
            <a:schemeClr val="accent5">
              <a:lumMod val="20000"/>
              <a:lumOff val="80000"/>
            </a:schemeClr>
          </a:solidFill>
        </p:spPr>
        <p:txBody>
          <a:bodyPr wrap="square">
            <a:spAutoFit/>
          </a:bodyPr>
          <a:lstStyle/>
          <a:p>
            <a:pPr lvl="0" algn="ctr">
              <a:lnSpc>
                <a:spcPct val="150000"/>
              </a:lnSpc>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8. Quality Improvement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5CDAB12B-9FD5-46FA-80B2-1316BB7C210A}"/>
              </a:ext>
            </a:extLst>
          </p:cNvPr>
          <p:cNvSpPr txBox="1"/>
          <p:nvPr/>
        </p:nvSpPr>
        <p:spPr>
          <a:xfrm>
            <a:off x="6411753" y="4577006"/>
            <a:ext cx="5181601" cy="589072"/>
          </a:xfrm>
          <a:prstGeom prst="rect">
            <a:avLst/>
          </a:prstGeom>
          <a:solidFill>
            <a:schemeClr val="accent5">
              <a:lumMod val="20000"/>
              <a:lumOff val="80000"/>
            </a:schemeClr>
          </a:solidFill>
        </p:spPr>
        <p:txBody>
          <a:bodyPr wrap="square">
            <a:spAutoFit/>
          </a:bodyPr>
          <a:lstStyle/>
          <a:p>
            <a:pPr lvl="0" algn="ctr">
              <a:lnSpc>
                <a:spcPct val="150000"/>
              </a:lnSpc>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9. </a:t>
            </a:r>
            <a:r>
              <a:rPr lang="en-GB" sz="2400" b="1" dirty="0">
                <a:latin typeface="Calibri" panose="020F0502020204030204" pitchFamily="34" charset="0"/>
                <a:ea typeface="Calibri" panose="020F0502020204030204" pitchFamily="34" charset="0"/>
                <a:cs typeface="Times New Roman" panose="02020603050405020304" pitchFamily="18" charset="0"/>
              </a:rPr>
              <a:t>Building Capacity &amp; Capability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09694737-6BCA-45F3-92AC-4D526C188A83}"/>
              </a:ext>
            </a:extLst>
          </p:cNvPr>
          <p:cNvSpPr txBox="1"/>
          <p:nvPr/>
        </p:nvSpPr>
        <p:spPr>
          <a:xfrm>
            <a:off x="6385796" y="5569881"/>
            <a:ext cx="5253753" cy="470000"/>
          </a:xfrm>
          <a:prstGeom prst="rect">
            <a:avLst/>
          </a:prstGeom>
          <a:solidFill>
            <a:schemeClr val="accent5">
              <a:lumMod val="20000"/>
              <a:lumOff val="80000"/>
            </a:schemeClr>
          </a:solidFill>
        </p:spPr>
        <p:txBody>
          <a:bodyPr wrap="square">
            <a:spAutoFit/>
          </a:bodyPr>
          <a:lstStyle/>
          <a:p>
            <a:pPr lvl="0" algn="ctr">
              <a:lnSpc>
                <a:spcPct val="107000"/>
              </a:lnSpc>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10. Organisational Changes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50769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10efe0bd-a030-4bca-809c-b5e6745e499a}" enabled="0" method="" siteId="{10efe0bd-a030-4bca-809c-b5e6745e499a}" removed="1"/>
</clbl:labelList>
</file>

<file path=docProps/app.xml><?xml version="1.0" encoding="utf-8"?>
<Properties xmlns="http://schemas.openxmlformats.org/officeDocument/2006/extended-properties" xmlns:vt="http://schemas.openxmlformats.org/officeDocument/2006/docPropsVTypes">
  <TotalTime>8605</TotalTime>
  <Words>2807</Words>
  <Application>Microsoft Office PowerPoint</Application>
  <PresentationFormat>Widescreen</PresentationFormat>
  <Paragraphs>363</Paragraphs>
  <Slides>41</Slides>
  <Notes>14</Notes>
  <HiddenSlides>1</HiddenSlides>
  <MMClips>0</MMClips>
  <ScaleCrop>false</ScaleCrop>
  <HeadingPairs>
    <vt:vector size="4" baseType="variant">
      <vt:variant>
        <vt:lpstr>Theme</vt:lpstr>
      </vt:variant>
      <vt:variant>
        <vt:i4>3</vt:i4>
      </vt:variant>
      <vt:variant>
        <vt:lpstr>Slide Titles</vt:lpstr>
      </vt:variant>
      <vt:variant>
        <vt:i4>41</vt:i4>
      </vt:variant>
    </vt:vector>
  </HeadingPairs>
  <TitlesOfParts>
    <vt:vector size="44" baseType="lpstr">
      <vt:lpstr>Office Theme</vt:lpstr>
      <vt:lpstr>1_Office Theme</vt:lpstr>
      <vt:lpstr>2_Office Theme</vt:lpstr>
      <vt:lpstr>  Embedding Human Factors in Healthcare: Benefits, Progress and Challenges </vt:lpstr>
      <vt:lpstr>Big Idea</vt:lpstr>
      <vt:lpstr>PowerPoint Presentation</vt:lpstr>
      <vt:lpstr>PowerPoint Presentation</vt:lpstr>
      <vt:lpstr>PowerPoint Presentation</vt:lpstr>
      <vt:lpstr>PowerPoint Presentation</vt:lpstr>
      <vt:lpstr>THE Mothership Slide Distinguishing Features of Human Factors &amp; Ergonomics </vt:lpstr>
      <vt:lpstr>Benefits and Progress</vt:lpstr>
      <vt:lpstr>Board Members and Senior Executive Teams 10 Human Factors Priorities for Active Governance</vt:lpstr>
      <vt:lpstr>Examples of Human Factors Integration in  Education and Training</vt:lpstr>
      <vt:lpstr>Brilliant Basics HFE Teaching Packs – Phase 1</vt:lpstr>
      <vt:lpstr>Integration with Quality Improvement</vt:lpstr>
      <vt:lpstr>Participatory Design of Safety Checklists</vt:lpstr>
      <vt:lpstr>Team and Organisational Safety Learning Reviews</vt:lpstr>
      <vt:lpstr>Proactive Risk Assessment</vt:lpstr>
      <vt:lpstr>Understanding Complex System Performance</vt:lpstr>
      <vt:lpstr>Exploring Complex System Safety</vt:lpstr>
      <vt:lpstr>PowerPoint Presentation</vt:lpstr>
      <vt:lpstr>PowerPoint Presentation</vt:lpstr>
      <vt:lpstr>Patient Safety Fallacies</vt:lpstr>
      <vt:lpstr>Systems Thinking Principles</vt:lpstr>
      <vt:lpstr>Learning Response Review Tool</vt:lpstr>
      <vt:lpstr>Guiding Systems-Focused Discussions in Team Meetings</vt:lpstr>
      <vt:lpstr>PowerPoint Presentation</vt:lpstr>
      <vt:lpstr>PowerPoint Presentation</vt:lpstr>
      <vt:lpstr>Work Procedures Design Checker</vt:lpstr>
      <vt:lpstr>Exploring and Capturing the Complexity of Everyday Work</vt:lpstr>
      <vt:lpstr>PowerPoint Presentation</vt:lpstr>
      <vt:lpstr>PowerPoint Presentation</vt:lpstr>
      <vt:lpstr>Online HFE Hub Development</vt:lpstr>
      <vt:lpstr>So, Good Progress… But Ongoing Challenges</vt:lpstr>
      <vt:lpstr>PowerPoint Presentation</vt:lpstr>
      <vt:lpstr>Other High-Risk Industries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Very Much!   Quick Q&amp;A </vt:lpstr>
    </vt:vector>
  </TitlesOfParts>
  <Company>NHS Education For Scotland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 Bowie</dc:creator>
  <cp:lastModifiedBy>Paul Bowie</cp:lastModifiedBy>
  <cp:revision>16</cp:revision>
  <dcterms:created xsi:type="dcterms:W3CDTF">2025-07-19T12:36:04Z</dcterms:created>
  <dcterms:modified xsi:type="dcterms:W3CDTF">2026-06-12T19:29:51Z</dcterms:modified>
</cp:coreProperties>
</file>