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1191" r:id="rId3"/>
    <p:sldId id="1432" r:id="rId4"/>
    <p:sldId id="539" r:id="rId5"/>
    <p:sldId id="1148" r:id="rId6"/>
    <p:sldId id="1411" r:id="rId7"/>
    <p:sldId id="365" r:id="rId8"/>
    <p:sldId id="372" r:id="rId9"/>
    <p:sldId id="591" r:id="rId10"/>
    <p:sldId id="540" r:id="rId11"/>
    <p:sldId id="258" r:id="rId12"/>
    <p:sldId id="369" r:id="rId13"/>
    <p:sldId id="1431" r:id="rId14"/>
    <p:sldId id="1433" r:id="rId15"/>
    <p:sldId id="361" r:id="rId16"/>
    <p:sldId id="356" r:id="rId17"/>
    <p:sldId id="1193" r:id="rId18"/>
    <p:sldId id="558" r:id="rId19"/>
    <p:sldId id="275" r:id="rId20"/>
    <p:sldId id="1434" r:id="rId21"/>
    <p:sldId id="1226" r:id="rId22"/>
    <p:sldId id="1317" r:id="rId23"/>
    <p:sldId id="1318" r:id="rId24"/>
    <p:sldId id="388" r:id="rId25"/>
    <p:sldId id="263" r:id="rId26"/>
    <p:sldId id="257" r:id="rId27"/>
    <p:sldId id="1435" r:id="rId28"/>
    <p:sldId id="259" r:id="rId29"/>
    <p:sldId id="260" r:id="rId30"/>
    <p:sldId id="261" r:id="rId31"/>
    <p:sldId id="1349" r:id="rId32"/>
    <p:sldId id="11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F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616" autoAdjust="0"/>
  </p:normalViewPr>
  <p:slideViewPr>
    <p:cSldViewPr snapToGrid="0">
      <p:cViewPr varScale="1">
        <p:scale>
          <a:sx n="90" d="100"/>
          <a:sy n="90" d="100"/>
        </p:scale>
        <p:origin x="1332"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E9B07-1A1B-4431-8575-2715FC852AA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C2C4250D-7C84-4012-B9B9-ABE20D26F2A1}">
      <dgm:prSet phldrT="[Text]" custT="1"/>
      <dgm:spPr>
        <a:xfrm>
          <a:off x="2480962" y="2304277"/>
          <a:ext cx="1144544" cy="114454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2400" b="1" dirty="0">
              <a:solidFill>
                <a:srgbClr val="FFFF00"/>
              </a:solidFill>
              <a:latin typeface="Calibri" panose="020F0502020204030204"/>
              <a:ea typeface="+mn-ea"/>
              <a:cs typeface="+mn-cs"/>
            </a:rPr>
            <a:t>HF Capability</a:t>
          </a:r>
        </a:p>
      </dgm:t>
    </dgm:pt>
    <dgm:pt modelId="{5A1F0BDA-CF98-44EF-93B5-6788FEA031E4}" type="parTrans" cxnId="{FC3A639D-78DE-4BDB-AA98-5AC1BFDB9F7F}">
      <dgm:prSet/>
      <dgm:spPr/>
      <dgm:t>
        <a:bodyPr/>
        <a:lstStyle/>
        <a:p>
          <a:endParaRPr lang="en-GB" sz="1400"/>
        </a:p>
      </dgm:t>
    </dgm:pt>
    <dgm:pt modelId="{1916C367-99BA-40CD-9373-A175C56F1D2E}" type="sibTrans" cxnId="{FC3A639D-78DE-4BDB-AA98-5AC1BFDB9F7F}">
      <dgm:prSet/>
      <dgm:spPr/>
      <dgm:t>
        <a:bodyPr/>
        <a:lstStyle/>
        <a:p>
          <a:endParaRPr lang="en-GB" sz="1400"/>
        </a:p>
      </dgm:t>
    </dgm:pt>
    <dgm:pt modelId="{4F128603-8EDF-496E-BBFB-113CF7CD55C9}">
      <dgm:prSet phldrT="[Text]" custT="1"/>
      <dgm:spPr>
        <a:xfrm>
          <a:off x="2652643" y="2258"/>
          <a:ext cx="801180" cy="80118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a:solidFill>
                <a:sysClr val="window" lastClr="FFFFFF"/>
              </a:solidFill>
              <a:latin typeface="Calibri" panose="020F0502020204030204"/>
              <a:ea typeface="+mn-ea"/>
              <a:cs typeface="+mn-cs"/>
            </a:rPr>
            <a:t>Teaching Faculty</a:t>
          </a:r>
        </a:p>
      </dgm:t>
    </dgm:pt>
    <dgm:pt modelId="{6C11FC20-1261-48F5-A3A1-7415DBBDBE61}" type="parTrans" cxnId="{F62AED13-68F6-4CE9-B3A2-9B257A54EF95}">
      <dgm:prSet/>
      <dgm:spPr/>
      <dgm:t>
        <a:bodyPr/>
        <a:lstStyle/>
        <a:p>
          <a:endParaRPr lang="en-GB" sz="1400"/>
        </a:p>
      </dgm:t>
    </dgm:pt>
    <dgm:pt modelId="{339BDA96-3E09-410A-8E16-7BF80BBC1B1A}" type="sibTrans" cxnId="{F62AED13-68F6-4CE9-B3A2-9B257A54EF95}">
      <dgm:prSet/>
      <dgm:spPr>
        <a:xfrm>
          <a:off x="550690" y="374006"/>
          <a:ext cx="5005086" cy="5005086"/>
        </a:xfrm>
        <a:prstGeom prst="blockArc">
          <a:avLst>
            <a:gd name="adj1" fmla="val 16200000"/>
            <a:gd name="adj2" fmla="val 18000000"/>
            <a:gd name="adj3" fmla="val 2305"/>
          </a:avLst>
        </a:prstGeom>
        <a:solidFill>
          <a:srgbClr val="4472C4">
            <a:tint val="60000"/>
            <a:hueOff val="0"/>
            <a:satOff val="0"/>
            <a:lumOff val="0"/>
            <a:alphaOff val="0"/>
          </a:srgbClr>
        </a:solidFill>
        <a:ln>
          <a:noFill/>
        </a:ln>
        <a:effectLst/>
      </dgm:spPr>
      <dgm:t>
        <a:bodyPr/>
        <a:lstStyle/>
        <a:p>
          <a:endParaRPr lang="en-GB" sz="1400"/>
        </a:p>
      </dgm:t>
    </dgm:pt>
    <dgm:pt modelId="{A26F109A-70FF-4B80-B3F4-23BC7F3D0BF4}">
      <dgm:prSet phldrT="[Text]" custT="1"/>
      <dgm:spPr>
        <a:xfrm>
          <a:off x="3763504" y="322551"/>
          <a:ext cx="1053160" cy="823421"/>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a:solidFill>
                <a:sysClr val="window" lastClr="FFFFFF"/>
              </a:solidFill>
              <a:latin typeface="Calibri" panose="020F0502020204030204"/>
              <a:ea typeface="+mn-ea"/>
              <a:cs typeface="+mn-cs"/>
            </a:rPr>
            <a:t>Undergraduate Students</a:t>
          </a:r>
        </a:p>
      </dgm:t>
    </dgm:pt>
    <dgm:pt modelId="{CC13D1ED-E6D2-4AD1-8F08-7F4AFB770161}" type="parTrans" cxnId="{F0F54452-A034-4C01-B663-5E52848DE807}">
      <dgm:prSet/>
      <dgm:spPr/>
      <dgm:t>
        <a:bodyPr/>
        <a:lstStyle/>
        <a:p>
          <a:endParaRPr lang="en-GB" sz="1400"/>
        </a:p>
      </dgm:t>
    </dgm:pt>
    <dgm:pt modelId="{3A6BFC82-02A8-4899-BE83-76F8FE6D5533}" type="sibTrans" cxnId="{F0F54452-A034-4C01-B663-5E52848DE807}">
      <dgm:prSet/>
      <dgm:spPr>
        <a:xfrm>
          <a:off x="550690" y="374006"/>
          <a:ext cx="5005086" cy="5005086"/>
        </a:xfrm>
        <a:prstGeom prst="blockArc">
          <a:avLst>
            <a:gd name="adj1" fmla="val 18000000"/>
            <a:gd name="adj2" fmla="val 19800000"/>
            <a:gd name="adj3" fmla="val 2305"/>
          </a:avLst>
        </a:prstGeom>
        <a:solidFill>
          <a:srgbClr val="4472C4">
            <a:tint val="60000"/>
            <a:hueOff val="0"/>
            <a:satOff val="0"/>
            <a:lumOff val="0"/>
            <a:alphaOff val="0"/>
          </a:srgbClr>
        </a:solidFill>
        <a:ln>
          <a:noFill/>
        </a:ln>
        <a:effectLst/>
      </dgm:spPr>
      <dgm:t>
        <a:bodyPr/>
        <a:lstStyle/>
        <a:p>
          <a:endParaRPr lang="en-GB" sz="1400"/>
        </a:p>
      </dgm:t>
    </dgm:pt>
    <dgm:pt modelId="{21EEC0C8-8841-448F-ADA5-9060D6D4413B}">
      <dgm:prSet phldrT="[Text]" custT="1"/>
      <dgm:spPr>
        <a:xfrm>
          <a:off x="4794931" y="1239109"/>
          <a:ext cx="801180" cy="80118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ysClr val="window" lastClr="FFFFFF"/>
              </a:solidFill>
              <a:latin typeface="Calibri" panose="020F0502020204030204"/>
              <a:ea typeface="+mn-ea"/>
              <a:cs typeface="+mn-cs"/>
            </a:rPr>
            <a:t>Clinical Skills &amp; Simulation</a:t>
          </a:r>
        </a:p>
      </dgm:t>
    </dgm:pt>
    <dgm:pt modelId="{564A3364-1458-4ED6-A7FB-46CA2871005E}" type="parTrans" cxnId="{3E7143E9-8655-4CA2-BE35-E07B8A4A3782}">
      <dgm:prSet/>
      <dgm:spPr/>
      <dgm:t>
        <a:bodyPr/>
        <a:lstStyle/>
        <a:p>
          <a:endParaRPr lang="en-GB" sz="1400"/>
        </a:p>
      </dgm:t>
    </dgm:pt>
    <dgm:pt modelId="{A209EE83-0712-4F89-974B-A3A6991902AF}" type="sibTrans" cxnId="{3E7143E9-8655-4CA2-BE35-E07B8A4A3782}">
      <dgm:prSet/>
      <dgm:spPr>
        <a:xfrm>
          <a:off x="550690" y="374006"/>
          <a:ext cx="5005086" cy="5005086"/>
        </a:xfrm>
        <a:prstGeom prst="blockArc">
          <a:avLst>
            <a:gd name="adj1" fmla="val 19800000"/>
            <a:gd name="adj2" fmla="val 0"/>
            <a:gd name="adj3" fmla="val 2305"/>
          </a:avLst>
        </a:prstGeom>
        <a:solidFill>
          <a:srgbClr val="4472C4">
            <a:tint val="60000"/>
            <a:hueOff val="0"/>
            <a:satOff val="0"/>
            <a:lumOff val="0"/>
            <a:alphaOff val="0"/>
          </a:srgbClr>
        </a:solidFill>
        <a:ln>
          <a:noFill/>
        </a:ln>
        <a:effectLst/>
      </dgm:spPr>
      <dgm:t>
        <a:bodyPr/>
        <a:lstStyle/>
        <a:p>
          <a:endParaRPr lang="en-GB" sz="1400"/>
        </a:p>
      </dgm:t>
    </dgm:pt>
    <dgm:pt modelId="{5974BF30-A154-46AC-84E3-26A6F5448C0F}">
      <dgm:prSet phldrT="[Text]" custT="1"/>
      <dgm:spPr>
        <a:xfrm>
          <a:off x="4965363" y="2549247"/>
          <a:ext cx="1123143" cy="65460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ysClr val="window" lastClr="FFFFFF"/>
              </a:solidFill>
              <a:latin typeface="Calibri" panose="020F0502020204030204"/>
              <a:ea typeface="+mn-ea"/>
              <a:cs typeface="+mn-cs"/>
            </a:rPr>
            <a:t>Postgraduate Trainees</a:t>
          </a:r>
        </a:p>
      </dgm:t>
    </dgm:pt>
    <dgm:pt modelId="{87022601-A9A4-4F5F-A868-9CDE064B6039}" type="parTrans" cxnId="{1C8F4BCF-C44E-4D93-BEFE-9275A6CB5B0B}">
      <dgm:prSet/>
      <dgm:spPr/>
      <dgm:t>
        <a:bodyPr/>
        <a:lstStyle/>
        <a:p>
          <a:endParaRPr lang="en-GB" sz="1400"/>
        </a:p>
      </dgm:t>
    </dgm:pt>
    <dgm:pt modelId="{EE2FF327-572C-4A5F-9072-DA8A4F69468B}" type="sibTrans" cxnId="{1C8F4BCF-C44E-4D93-BEFE-9275A6CB5B0B}">
      <dgm:prSet/>
      <dgm:spPr>
        <a:xfrm>
          <a:off x="550690" y="374006"/>
          <a:ext cx="5005086" cy="5005086"/>
        </a:xfrm>
        <a:prstGeom prst="blockArc">
          <a:avLst>
            <a:gd name="adj1" fmla="val 0"/>
            <a:gd name="adj2" fmla="val 1800000"/>
            <a:gd name="adj3" fmla="val 2305"/>
          </a:avLst>
        </a:prstGeom>
        <a:solidFill>
          <a:srgbClr val="4472C4">
            <a:tint val="60000"/>
            <a:hueOff val="0"/>
            <a:satOff val="0"/>
            <a:lumOff val="0"/>
            <a:alphaOff val="0"/>
          </a:srgbClr>
        </a:solidFill>
        <a:ln>
          <a:noFill/>
        </a:ln>
        <a:effectLst/>
      </dgm:spPr>
      <dgm:t>
        <a:bodyPr/>
        <a:lstStyle/>
        <a:p>
          <a:endParaRPr lang="en-GB" sz="1400"/>
        </a:p>
      </dgm:t>
    </dgm:pt>
    <dgm:pt modelId="{BF146AD8-3A4B-44D5-8015-1562C45573E2}">
      <dgm:prSet custT="1"/>
      <dgm:spPr>
        <a:xfrm>
          <a:off x="4794931" y="3712810"/>
          <a:ext cx="801180" cy="80118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ysClr val="window" lastClr="FFFFFF"/>
              </a:solidFill>
              <a:latin typeface="Calibri" panose="020F0502020204030204"/>
              <a:ea typeface="+mn-ea"/>
              <a:cs typeface="+mn-cs"/>
            </a:rPr>
            <a:t>Board Members</a:t>
          </a:r>
        </a:p>
      </dgm:t>
    </dgm:pt>
    <dgm:pt modelId="{E7D73C2D-8E1A-4700-A45E-48D63DB5488B}" type="parTrans" cxnId="{53E61E0F-8C71-4E65-8191-C5103228C453}">
      <dgm:prSet/>
      <dgm:spPr/>
      <dgm:t>
        <a:bodyPr/>
        <a:lstStyle/>
        <a:p>
          <a:endParaRPr lang="en-GB" sz="1400"/>
        </a:p>
      </dgm:t>
    </dgm:pt>
    <dgm:pt modelId="{03AFC0BC-7E68-4E28-88BB-7D9959810A69}" type="sibTrans" cxnId="{53E61E0F-8C71-4E65-8191-C5103228C453}">
      <dgm:prSet/>
      <dgm:spPr>
        <a:xfrm>
          <a:off x="550690" y="374006"/>
          <a:ext cx="5005086" cy="5005086"/>
        </a:xfrm>
        <a:prstGeom prst="blockArc">
          <a:avLst>
            <a:gd name="adj1" fmla="val 1800000"/>
            <a:gd name="adj2" fmla="val 3600000"/>
            <a:gd name="adj3" fmla="val 2305"/>
          </a:avLst>
        </a:prstGeom>
        <a:solidFill>
          <a:srgbClr val="4472C4">
            <a:tint val="60000"/>
            <a:hueOff val="0"/>
            <a:satOff val="0"/>
            <a:lumOff val="0"/>
            <a:alphaOff val="0"/>
          </a:srgbClr>
        </a:solidFill>
        <a:ln>
          <a:noFill/>
        </a:ln>
        <a:effectLst/>
      </dgm:spPr>
      <dgm:t>
        <a:bodyPr/>
        <a:lstStyle/>
        <a:p>
          <a:endParaRPr lang="en-GB" sz="1400"/>
        </a:p>
      </dgm:t>
    </dgm:pt>
    <dgm:pt modelId="{6596408D-6ED6-4DB2-889D-1FD14CE5EE2D}">
      <dgm:prSet custT="1"/>
      <dgm:spPr>
        <a:xfrm>
          <a:off x="3889494" y="4618247"/>
          <a:ext cx="801180" cy="80118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ysClr val="window" lastClr="FFFFFF"/>
              </a:solidFill>
              <a:latin typeface="Calibri" panose="020F0502020204030204"/>
              <a:ea typeface="+mn-ea"/>
              <a:cs typeface="+mn-cs"/>
            </a:rPr>
            <a:t>Public Servants</a:t>
          </a:r>
        </a:p>
      </dgm:t>
    </dgm:pt>
    <dgm:pt modelId="{606D8364-14EF-4DB3-9CB3-F5A03FDD7AC2}" type="parTrans" cxnId="{E0545D7D-1ACB-4D9B-B2DF-0A616CA8B0DA}">
      <dgm:prSet/>
      <dgm:spPr/>
      <dgm:t>
        <a:bodyPr/>
        <a:lstStyle/>
        <a:p>
          <a:endParaRPr lang="en-GB" sz="1400"/>
        </a:p>
      </dgm:t>
    </dgm:pt>
    <dgm:pt modelId="{7E5BC675-9BFD-48E1-883D-7A43DDE27198}" type="sibTrans" cxnId="{E0545D7D-1ACB-4D9B-B2DF-0A616CA8B0DA}">
      <dgm:prSet/>
      <dgm:spPr>
        <a:xfrm>
          <a:off x="550690" y="374006"/>
          <a:ext cx="5005086" cy="5005086"/>
        </a:xfrm>
        <a:prstGeom prst="blockArc">
          <a:avLst>
            <a:gd name="adj1" fmla="val 3600000"/>
            <a:gd name="adj2" fmla="val 5400000"/>
            <a:gd name="adj3" fmla="val 2305"/>
          </a:avLst>
        </a:prstGeom>
        <a:solidFill>
          <a:srgbClr val="4472C4">
            <a:tint val="60000"/>
            <a:hueOff val="0"/>
            <a:satOff val="0"/>
            <a:lumOff val="0"/>
            <a:alphaOff val="0"/>
          </a:srgbClr>
        </a:solidFill>
        <a:ln>
          <a:noFill/>
        </a:ln>
        <a:effectLst/>
      </dgm:spPr>
      <dgm:t>
        <a:bodyPr/>
        <a:lstStyle/>
        <a:p>
          <a:endParaRPr lang="en-GB" sz="1400"/>
        </a:p>
      </dgm:t>
    </dgm:pt>
    <dgm:pt modelId="{8F32A54A-5AFC-40CF-B3A3-6CB3BF45BF7A}">
      <dgm:prSet custT="1"/>
      <dgm:spPr>
        <a:xfrm>
          <a:off x="2652643" y="4949660"/>
          <a:ext cx="801180" cy="80118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ysClr val="window" lastClr="FFFFFF"/>
              </a:solidFill>
              <a:latin typeface="Calibri" panose="020F0502020204030204"/>
              <a:ea typeface="+mn-ea"/>
              <a:cs typeface="+mn-cs"/>
            </a:rPr>
            <a:t>Politicians</a:t>
          </a:r>
        </a:p>
      </dgm:t>
    </dgm:pt>
    <dgm:pt modelId="{1ADBAAB8-4279-4D01-9C8A-B1370E423EEE}" type="parTrans" cxnId="{127E1B26-FED2-4463-A7C2-7444CA7676B9}">
      <dgm:prSet/>
      <dgm:spPr/>
      <dgm:t>
        <a:bodyPr/>
        <a:lstStyle/>
        <a:p>
          <a:endParaRPr lang="en-GB" sz="1400"/>
        </a:p>
      </dgm:t>
    </dgm:pt>
    <dgm:pt modelId="{6C7C4374-DF61-42EB-8910-71CDC2779BA1}" type="sibTrans" cxnId="{127E1B26-FED2-4463-A7C2-7444CA7676B9}">
      <dgm:prSet/>
      <dgm:spPr>
        <a:xfrm>
          <a:off x="550690" y="374006"/>
          <a:ext cx="5005086" cy="5005086"/>
        </a:xfrm>
        <a:prstGeom prst="blockArc">
          <a:avLst>
            <a:gd name="adj1" fmla="val 5400000"/>
            <a:gd name="adj2" fmla="val 7200000"/>
            <a:gd name="adj3" fmla="val 2305"/>
          </a:avLst>
        </a:prstGeom>
        <a:solidFill>
          <a:srgbClr val="4472C4">
            <a:tint val="60000"/>
            <a:hueOff val="0"/>
            <a:satOff val="0"/>
            <a:lumOff val="0"/>
            <a:alphaOff val="0"/>
          </a:srgbClr>
        </a:solidFill>
        <a:ln>
          <a:noFill/>
        </a:ln>
        <a:effectLst/>
      </dgm:spPr>
      <dgm:t>
        <a:bodyPr/>
        <a:lstStyle/>
        <a:p>
          <a:endParaRPr lang="en-GB" sz="1400"/>
        </a:p>
      </dgm:t>
    </dgm:pt>
    <dgm:pt modelId="{CBBEF31E-4681-47FA-84CA-B58FFD6A94B4}">
      <dgm:prSet custT="1"/>
      <dgm:spPr>
        <a:xfrm>
          <a:off x="1415793" y="4618247"/>
          <a:ext cx="801180" cy="80118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ysClr val="window" lastClr="FFFFFF"/>
              </a:solidFill>
              <a:latin typeface="Calibri" panose="020F0502020204030204"/>
              <a:ea typeface="+mn-ea"/>
              <a:cs typeface="+mn-cs"/>
            </a:rPr>
            <a:t>Executive Teams</a:t>
          </a:r>
        </a:p>
      </dgm:t>
    </dgm:pt>
    <dgm:pt modelId="{F7CFFE12-BD61-4D8D-9735-F875BDF9016D}" type="parTrans" cxnId="{4D3454ED-E623-448B-AB42-97B8CE5964E1}">
      <dgm:prSet/>
      <dgm:spPr/>
      <dgm:t>
        <a:bodyPr/>
        <a:lstStyle/>
        <a:p>
          <a:endParaRPr lang="en-GB" sz="1400"/>
        </a:p>
      </dgm:t>
    </dgm:pt>
    <dgm:pt modelId="{3654DEC7-19D5-452A-87E7-9130D7A2589A}" type="sibTrans" cxnId="{4D3454ED-E623-448B-AB42-97B8CE5964E1}">
      <dgm:prSet/>
      <dgm:spPr>
        <a:xfrm>
          <a:off x="550690" y="374006"/>
          <a:ext cx="5005086" cy="5005086"/>
        </a:xfrm>
        <a:prstGeom prst="blockArc">
          <a:avLst>
            <a:gd name="adj1" fmla="val 7200000"/>
            <a:gd name="adj2" fmla="val 9000000"/>
            <a:gd name="adj3" fmla="val 2305"/>
          </a:avLst>
        </a:prstGeom>
        <a:solidFill>
          <a:srgbClr val="4472C4">
            <a:tint val="60000"/>
            <a:hueOff val="0"/>
            <a:satOff val="0"/>
            <a:lumOff val="0"/>
            <a:alphaOff val="0"/>
          </a:srgbClr>
        </a:solidFill>
        <a:ln>
          <a:noFill/>
        </a:ln>
        <a:effectLst/>
      </dgm:spPr>
      <dgm:t>
        <a:bodyPr/>
        <a:lstStyle/>
        <a:p>
          <a:endParaRPr lang="en-GB" sz="1400"/>
        </a:p>
      </dgm:t>
    </dgm:pt>
    <dgm:pt modelId="{F451932D-13E3-4989-AAFE-C70DAF080BCA}">
      <dgm:prSet custT="1"/>
      <dgm:spPr>
        <a:xfrm>
          <a:off x="421901" y="3677509"/>
          <a:ext cx="978089" cy="87178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ysClr val="window" lastClr="FFFFFF"/>
              </a:solidFill>
              <a:latin typeface="Calibri" panose="020F0502020204030204"/>
              <a:ea typeface="+mn-ea"/>
              <a:cs typeface="+mn-cs"/>
            </a:rPr>
            <a:t>Risk, Safety &amp; Improvement Advisors</a:t>
          </a:r>
        </a:p>
      </dgm:t>
    </dgm:pt>
    <dgm:pt modelId="{6DACB9DB-4FED-42C6-BD0B-91E4752D7C08}" type="parTrans" cxnId="{0569294E-1845-426B-9567-876C5B4D20B4}">
      <dgm:prSet/>
      <dgm:spPr/>
      <dgm:t>
        <a:bodyPr/>
        <a:lstStyle/>
        <a:p>
          <a:endParaRPr lang="en-GB" sz="1400"/>
        </a:p>
      </dgm:t>
    </dgm:pt>
    <dgm:pt modelId="{CA69D431-10BF-45CD-9924-4B73CE446C52}" type="sibTrans" cxnId="{0569294E-1845-426B-9567-876C5B4D20B4}">
      <dgm:prSet/>
      <dgm:spPr>
        <a:xfrm>
          <a:off x="550690" y="374006"/>
          <a:ext cx="5005086" cy="5005086"/>
        </a:xfrm>
        <a:prstGeom prst="blockArc">
          <a:avLst>
            <a:gd name="adj1" fmla="val 9000000"/>
            <a:gd name="adj2" fmla="val 10800000"/>
            <a:gd name="adj3" fmla="val 2305"/>
          </a:avLst>
        </a:prstGeom>
        <a:solidFill>
          <a:srgbClr val="4472C4">
            <a:tint val="60000"/>
            <a:hueOff val="0"/>
            <a:satOff val="0"/>
            <a:lumOff val="0"/>
            <a:alphaOff val="0"/>
          </a:srgbClr>
        </a:solidFill>
        <a:ln>
          <a:noFill/>
        </a:ln>
        <a:effectLst/>
      </dgm:spPr>
      <dgm:t>
        <a:bodyPr/>
        <a:lstStyle/>
        <a:p>
          <a:endParaRPr lang="en-GB" sz="1400"/>
        </a:p>
      </dgm:t>
    </dgm:pt>
    <dgm:pt modelId="{036A68F7-BA15-4860-A1FE-58640981B109}">
      <dgm:prSet custT="1"/>
      <dgm:spPr>
        <a:xfrm>
          <a:off x="178943" y="2475959"/>
          <a:ext cx="801180" cy="80118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a:solidFill>
                <a:sysClr val="window" lastClr="FFFFFF"/>
              </a:solidFill>
              <a:latin typeface="Calibri" panose="020F0502020204030204"/>
              <a:ea typeface="+mn-ea"/>
              <a:cs typeface="+mn-cs"/>
            </a:rPr>
            <a:t>National Initiatives</a:t>
          </a:r>
        </a:p>
      </dgm:t>
    </dgm:pt>
    <dgm:pt modelId="{111678E4-7C91-4502-93D1-8F19C75E0A2C}" type="parTrans" cxnId="{B461CA8B-C52D-4765-9899-3998A4E76E82}">
      <dgm:prSet/>
      <dgm:spPr/>
      <dgm:t>
        <a:bodyPr/>
        <a:lstStyle/>
        <a:p>
          <a:endParaRPr lang="en-GB" sz="1400"/>
        </a:p>
      </dgm:t>
    </dgm:pt>
    <dgm:pt modelId="{063A35D9-AA1A-476E-AE61-79F278CD7386}" type="sibTrans" cxnId="{B461CA8B-C52D-4765-9899-3998A4E76E82}">
      <dgm:prSet/>
      <dgm:spPr>
        <a:xfrm>
          <a:off x="550690" y="374006"/>
          <a:ext cx="5005086" cy="5005086"/>
        </a:xfrm>
        <a:prstGeom prst="blockArc">
          <a:avLst>
            <a:gd name="adj1" fmla="val 10800000"/>
            <a:gd name="adj2" fmla="val 12600000"/>
            <a:gd name="adj3" fmla="val 2305"/>
          </a:avLst>
        </a:prstGeom>
        <a:solidFill>
          <a:srgbClr val="4472C4">
            <a:tint val="60000"/>
            <a:hueOff val="0"/>
            <a:satOff val="0"/>
            <a:lumOff val="0"/>
            <a:alphaOff val="0"/>
          </a:srgbClr>
        </a:solidFill>
        <a:ln>
          <a:noFill/>
        </a:ln>
        <a:effectLst/>
      </dgm:spPr>
      <dgm:t>
        <a:bodyPr/>
        <a:lstStyle/>
        <a:p>
          <a:endParaRPr lang="en-GB" sz="1400"/>
        </a:p>
      </dgm:t>
    </dgm:pt>
    <dgm:pt modelId="{C166C5E4-A2B9-4B62-9EF1-E81706137DC4}">
      <dgm:prSet custT="1"/>
      <dgm:spPr>
        <a:xfrm>
          <a:off x="510356" y="1239109"/>
          <a:ext cx="801180" cy="80118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ysClr val="window" lastClr="FFFFFF"/>
              </a:solidFill>
              <a:latin typeface="Calibri" panose="020F0502020204030204"/>
              <a:ea typeface="+mn-ea"/>
              <a:cs typeface="+mn-cs"/>
            </a:rPr>
            <a:t>Regulators</a:t>
          </a:r>
        </a:p>
      </dgm:t>
    </dgm:pt>
    <dgm:pt modelId="{77560AB4-942D-4BA2-B11C-4F3781541613}" type="parTrans" cxnId="{B8EC83D3-6210-4BE2-8072-184F04F64DE1}">
      <dgm:prSet/>
      <dgm:spPr/>
      <dgm:t>
        <a:bodyPr/>
        <a:lstStyle/>
        <a:p>
          <a:endParaRPr lang="en-GB" sz="1400"/>
        </a:p>
      </dgm:t>
    </dgm:pt>
    <dgm:pt modelId="{B36FE9E5-A4E3-4731-BB8B-B0CA10BCF31E}" type="sibTrans" cxnId="{B8EC83D3-6210-4BE2-8072-184F04F64DE1}">
      <dgm:prSet/>
      <dgm:spPr>
        <a:xfrm>
          <a:off x="550690" y="374006"/>
          <a:ext cx="5005086" cy="5005086"/>
        </a:xfrm>
        <a:prstGeom prst="blockArc">
          <a:avLst>
            <a:gd name="adj1" fmla="val 12600000"/>
            <a:gd name="adj2" fmla="val 14400000"/>
            <a:gd name="adj3" fmla="val 2305"/>
          </a:avLst>
        </a:prstGeom>
        <a:solidFill>
          <a:srgbClr val="4472C4">
            <a:tint val="60000"/>
            <a:hueOff val="0"/>
            <a:satOff val="0"/>
            <a:lumOff val="0"/>
            <a:alphaOff val="0"/>
          </a:srgbClr>
        </a:solidFill>
        <a:ln>
          <a:noFill/>
        </a:ln>
        <a:effectLst/>
      </dgm:spPr>
      <dgm:t>
        <a:bodyPr/>
        <a:lstStyle/>
        <a:p>
          <a:endParaRPr lang="en-GB" sz="1400"/>
        </a:p>
      </dgm:t>
    </dgm:pt>
    <dgm:pt modelId="{9CAF075C-7DAA-48DE-A7FB-D830D092EEBF}">
      <dgm:prSet custT="1"/>
      <dgm:spPr>
        <a:xfrm>
          <a:off x="1415793" y="333671"/>
          <a:ext cx="801180" cy="80118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ysClr val="window" lastClr="FFFFFF"/>
              </a:solidFill>
              <a:latin typeface="Calibri" panose="020F0502020204030204"/>
              <a:ea typeface="+mn-ea"/>
              <a:cs typeface="+mn-cs"/>
            </a:rPr>
            <a:t>Modern Apprentice</a:t>
          </a:r>
        </a:p>
      </dgm:t>
    </dgm:pt>
    <dgm:pt modelId="{6532552C-E503-4875-B15C-75D397BE4D64}" type="parTrans" cxnId="{50B07BB2-C7B0-4917-9E15-FCDA66F4E8A7}">
      <dgm:prSet/>
      <dgm:spPr/>
      <dgm:t>
        <a:bodyPr/>
        <a:lstStyle/>
        <a:p>
          <a:endParaRPr lang="en-GB" sz="1400"/>
        </a:p>
      </dgm:t>
    </dgm:pt>
    <dgm:pt modelId="{70A4107A-577F-41C7-BD49-0B824429D17D}" type="sibTrans" cxnId="{50B07BB2-C7B0-4917-9E15-FCDA66F4E8A7}">
      <dgm:prSet/>
      <dgm:spPr>
        <a:xfrm>
          <a:off x="550690" y="374006"/>
          <a:ext cx="5005086" cy="5005086"/>
        </a:xfrm>
        <a:prstGeom prst="blockArc">
          <a:avLst>
            <a:gd name="adj1" fmla="val 14400000"/>
            <a:gd name="adj2" fmla="val 16200000"/>
            <a:gd name="adj3" fmla="val 2305"/>
          </a:avLst>
        </a:prstGeom>
        <a:solidFill>
          <a:srgbClr val="4472C4">
            <a:tint val="60000"/>
            <a:hueOff val="0"/>
            <a:satOff val="0"/>
            <a:lumOff val="0"/>
            <a:alphaOff val="0"/>
          </a:srgbClr>
        </a:solidFill>
        <a:ln>
          <a:noFill/>
        </a:ln>
        <a:effectLst/>
      </dgm:spPr>
      <dgm:t>
        <a:bodyPr/>
        <a:lstStyle/>
        <a:p>
          <a:endParaRPr lang="en-GB" sz="1400"/>
        </a:p>
      </dgm:t>
    </dgm:pt>
    <dgm:pt modelId="{EA9AE006-48CF-4140-85A7-8B4BA84ACD41}" type="pres">
      <dgm:prSet presAssocID="{BBCE9B07-1A1B-4431-8575-2715FC852AA8}" presName="Name0" presStyleCnt="0">
        <dgm:presLayoutVars>
          <dgm:chMax val="1"/>
          <dgm:dir/>
          <dgm:animLvl val="ctr"/>
          <dgm:resizeHandles val="exact"/>
        </dgm:presLayoutVars>
      </dgm:prSet>
      <dgm:spPr/>
    </dgm:pt>
    <dgm:pt modelId="{A77D0FDF-53EA-4CC4-8148-7D7367C44081}" type="pres">
      <dgm:prSet presAssocID="{C2C4250D-7C84-4012-B9B9-ABE20D26F2A1}" presName="centerShape" presStyleLbl="node0" presStyleIdx="0" presStyleCnt="1" custScaleX="217831" custScaleY="210848"/>
      <dgm:spPr/>
    </dgm:pt>
    <dgm:pt modelId="{933B1972-5709-45E8-8E31-B997792B035B}" type="pres">
      <dgm:prSet presAssocID="{4F128603-8EDF-496E-BBFB-113CF7CD55C9}" presName="node" presStyleLbl="node1" presStyleIdx="0" presStyleCnt="12" custScaleX="121578">
        <dgm:presLayoutVars>
          <dgm:bulletEnabled val="1"/>
        </dgm:presLayoutVars>
      </dgm:prSet>
      <dgm:spPr/>
    </dgm:pt>
    <dgm:pt modelId="{6B037E92-95F3-4697-BCF8-8BA722D32F33}" type="pres">
      <dgm:prSet presAssocID="{4F128603-8EDF-496E-BBFB-113CF7CD55C9}" presName="dummy" presStyleCnt="0"/>
      <dgm:spPr/>
    </dgm:pt>
    <dgm:pt modelId="{0767FFD8-5873-4EE7-9879-A28351446B22}" type="pres">
      <dgm:prSet presAssocID="{339BDA96-3E09-410A-8E16-7BF80BBC1B1A}" presName="sibTrans" presStyleLbl="sibTrans2D1" presStyleIdx="0" presStyleCnt="12"/>
      <dgm:spPr/>
    </dgm:pt>
    <dgm:pt modelId="{0D6BEFD2-FF92-4731-8E96-1C1289518334}" type="pres">
      <dgm:prSet presAssocID="{A26F109A-70FF-4B80-B3F4-23BC7F3D0BF4}" presName="node" presStyleLbl="node1" presStyleIdx="1" presStyleCnt="12" custScaleX="203149" custScaleY="112990">
        <dgm:presLayoutVars>
          <dgm:bulletEnabled val="1"/>
        </dgm:presLayoutVars>
      </dgm:prSet>
      <dgm:spPr/>
    </dgm:pt>
    <dgm:pt modelId="{4FF4DB21-37DC-4B3B-BA0B-0B200808CFD0}" type="pres">
      <dgm:prSet presAssocID="{A26F109A-70FF-4B80-B3F4-23BC7F3D0BF4}" presName="dummy" presStyleCnt="0"/>
      <dgm:spPr/>
    </dgm:pt>
    <dgm:pt modelId="{617CA35A-A2A7-47AC-A14F-071E004234DF}" type="pres">
      <dgm:prSet presAssocID="{3A6BFC82-02A8-4899-BE83-76F8FE6D5533}" presName="sibTrans" presStyleLbl="sibTrans2D1" presStyleIdx="1" presStyleCnt="12"/>
      <dgm:spPr/>
    </dgm:pt>
    <dgm:pt modelId="{5D940540-70E8-418C-BFCC-0F271BF2315A}" type="pres">
      <dgm:prSet presAssocID="{21EEC0C8-8841-448F-ADA5-9060D6D4413B}" presName="node" presStyleLbl="node1" presStyleIdx="2" presStyleCnt="12" custScaleX="135615" custScaleY="104196">
        <dgm:presLayoutVars>
          <dgm:bulletEnabled val="1"/>
        </dgm:presLayoutVars>
      </dgm:prSet>
      <dgm:spPr/>
    </dgm:pt>
    <dgm:pt modelId="{27B6A824-732B-4772-A5BD-B73BE1EEF0D1}" type="pres">
      <dgm:prSet presAssocID="{21EEC0C8-8841-448F-ADA5-9060D6D4413B}" presName="dummy" presStyleCnt="0"/>
      <dgm:spPr/>
    </dgm:pt>
    <dgm:pt modelId="{32C5E02F-E1C2-4613-A557-89D48292ED58}" type="pres">
      <dgm:prSet presAssocID="{A209EE83-0712-4F89-974B-A3A6991902AF}" presName="sibTrans" presStyleLbl="sibTrans2D1" presStyleIdx="2" presStyleCnt="12"/>
      <dgm:spPr/>
    </dgm:pt>
    <dgm:pt modelId="{54022007-03FD-4E17-BB10-CB23C123FB04}" type="pres">
      <dgm:prSet presAssocID="{5974BF30-A154-46AC-84E3-26A6F5448C0F}" presName="node" presStyleLbl="node1" presStyleIdx="3" presStyleCnt="12" custScaleX="166589" custScaleY="138490">
        <dgm:presLayoutVars>
          <dgm:bulletEnabled val="1"/>
        </dgm:presLayoutVars>
      </dgm:prSet>
      <dgm:spPr/>
    </dgm:pt>
    <dgm:pt modelId="{23F9EFB1-7CD3-465C-BA80-E428B4499D63}" type="pres">
      <dgm:prSet presAssocID="{5974BF30-A154-46AC-84E3-26A6F5448C0F}" presName="dummy" presStyleCnt="0"/>
      <dgm:spPr/>
    </dgm:pt>
    <dgm:pt modelId="{C5A853B4-C9F4-4A3F-9840-A6A09270028B}" type="pres">
      <dgm:prSet presAssocID="{EE2FF327-572C-4A5F-9072-DA8A4F69468B}" presName="sibTrans" presStyleLbl="sibTrans2D1" presStyleIdx="3" presStyleCnt="12"/>
      <dgm:spPr/>
    </dgm:pt>
    <dgm:pt modelId="{77B31B1A-7D5F-412B-BB79-01092029E709}" type="pres">
      <dgm:prSet presAssocID="{BF146AD8-3A4B-44D5-8015-1562C45573E2}" presName="node" presStyleLbl="node1" presStyleIdx="4" presStyleCnt="12" custScaleX="148817" custScaleY="107083">
        <dgm:presLayoutVars>
          <dgm:bulletEnabled val="1"/>
        </dgm:presLayoutVars>
      </dgm:prSet>
      <dgm:spPr/>
    </dgm:pt>
    <dgm:pt modelId="{ABE4F612-1090-456F-B097-8A09BA5D9736}" type="pres">
      <dgm:prSet presAssocID="{BF146AD8-3A4B-44D5-8015-1562C45573E2}" presName="dummy" presStyleCnt="0"/>
      <dgm:spPr/>
    </dgm:pt>
    <dgm:pt modelId="{9FF68397-CF16-464C-9AB2-31DC9E4D1A40}" type="pres">
      <dgm:prSet presAssocID="{03AFC0BC-7E68-4E28-88BB-7D9959810A69}" presName="sibTrans" presStyleLbl="sibTrans2D1" presStyleIdx="4" presStyleCnt="12"/>
      <dgm:spPr/>
    </dgm:pt>
    <dgm:pt modelId="{B9374C07-86E0-49FC-8AB9-D983864F7653}" type="pres">
      <dgm:prSet presAssocID="{6596408D-6ED6-4DB2-889D-1FD14CE5EE2D}" presName="node" presStyleLbl="node1" presStyleIdx="5" presStyleCnt="12" custScaleX="134190" custScaleY="127240">
        <dgm:presLayoutVars>
          <dgm:bulletEnabled val="1"/>
        </dgm:presLayoutVars>
      </dgm:prSet>
      <dgm:spPr/>
    </dgm:pt>
    <dgm:pt modelId="{A55EE9CF-3C2B-4F33-A363-355F22B60EE0}" type="pres">
      <dgm:prSet presAssocID="{6596408D-6ED6-4DB2-889D-1FD14CE5EE2D}" presName="dummy" presStyleCnt="0"/>
      <dgm:spPr/>
    </dgm:pt>
    <dgm:pt modelId="{90A7FA90-4F52-470A-80E0-49B15C557D7B}" type="pres">
      <dgm:prSet presAssocID="{7E5BC675-9BFD-48E1-883D-7A43DDE27198}" presName="sibTrans" presStyleLbl="sibTrans2D1" presStyleIdx="5" presStyleCnt="12"/>
      <dgm:spPr/>
    </dgm:pt>
    <dgm:pt modelId="{2A23BD6C-D61E-4372-AE07-22DE056C2DC7}" type="pres">
      <dgm:prSet presAssocID="{8F32A54A-5AFC-40CF-B3A3-6CB3BF45BF7A}" presName="node" presStyleLbl="node1" presStyleIdx="6" presStyleCnt="12" custScaleX="139473" custScaleY="136404">
        <dgm:presLayoutVars>
          <dgm:bulletEnabled val="1"/>
        </dgm:presLayoutVars>
      </dgm:prSet>
      <dgm:spPr/>
    </dgm:pt>
    <dgm:pt modelId="{C8B1378D-8E3B-44A8-B210-BD048CD9F285}" type="pres">
      <dgm:prSet presAssocID="{8F32A54A-5AFC-40CF-B3A3-6CB3BF45BF7A}" presName="dummy" presStyleCnt="0"/>
      <dgm:spPr/>
    </dgm:pt>
    <dgm:pt modelId="{070BB197-8978-4AF1-852F-6974BBFCF74C}" type="pres">
      <dgm:prSet presAssocID="{6C7C4374-DF61-42EB-8910-71CDC2779BA1}" presName="sibTrans" presStyleLbl="sibTrans2D1" presStyleIdx="6" presStyleCnt="12"/>
      <dgm:spPr/>
    </dgm:pt>
    <dgm:pt modelId="{1ADA6685-BD63-4AD3-B857-19E8E0214196}" type="pres">
      <dgm:prSet presAssocID="{CBBEF31E-4681-47FA-84CA-B58FFD6A94B4}" presName="node" presStyleLbl="node1" presStyleIdx="7" presStyleCnt="12" custScaleX="141930">
        <dgm:presLayoutVars>
          <dgm:bulletEnabled val="1"/>
        </dgm:presLayoutVars>
      </dgm:prSet>
      <dgm:spPr/>
    </dgm:pt>
    <dgm:pt modelId="{A008DCF0-0794-419D-A06D-BFD3D5F2943E}" type="pres">
      <dgm:prSet presAssocID="{CBBEF31E-4681-47FA-84CA-B58FFD6A94B4}" presName="dummy" presStyleCnt="0"/>
      <dgm:spPr/>
    </dgm:pt>
    <dgm:pt modelId="{B8A01C06-88D4-4521-8FE0-FA8CE480F728}" type="pres">
      <dgm:prSet presAssocID="{3654DEC7-19D5-452A-87E7-9130D7A2589A}" presName="sibTrans" presStyleLbl="sibTrans2D1" presStyleIdx="7" presStyleCnt="12"/>
      <dgm:spPr/>
    </dgm:pt>
    <dgm:pt modelId="{B508CF6E-6B69-46FB-96BD-F2FF47A4D49A}" type="pres">
      <dgm:prSet presAssocID="{F451932D-13E3-4989-AAFE-C70DAF080BCA}" presName="node" presStyleLbl="node1" presStyleIdx="8" presStyleCnt="12" custScaleX="182855" custScaleY="108812">
        <dgm:presLayoutVars>
          <dgm:bulletEnabled val="1"/>
        </dgm:presLayoutVars>
      </dgm:prSet>
      <dgm:spPr/>
    </dgm:pt>
    <dgm:pt modelId="{764E843F-67B0-4402-87CD-56510DB755F8}" type="pres">
      <dgm:prSet presAssocID="{F451932D-13E3-4989-AAFE-C70DAF080BCA}" presName="dummy" presStyleCnt="0"/>
      <dgm:spPr/>
    </dgm:pt>
    <dgm:pt modelId="{3DB6DECE-555C-4037-B33D-4B57961919F9}" type="pres">
      <dgm:prSet presAssocID="{CA69D431-10BF-45CD-9924-4B73CE446C52}" presName="sibTrans" presStyleLbl="sibTrans2D1" presStyleIdx="8" presStyleCnt="12"/>
      <dgm:spPr/>
    </dgm:pt>
    <dgm:pt modelId="{CC98BFA8-4BE5-46E2-908D-6C8A3DAD88B4}" type="pres">
      <dgm:prSet presAssocID="{036A68F7-BA15-4860-A1FE-58640981B109}" presName="node" presStyleLbl="node1" presStyleIdx="9" presStyleCnt="12" custScaleX="130480" custScaleY="104486">
        <dgm:presLayoutVars>
          <dgm:bulletEnabled val="1"/>
        </dgm:presLayoutVars>
      </dgm:prSet>
      <dgm:spPr/>
    </dgm:pt>
    <dgm:pt modelId="{F8D87EB7-330B-4EEA-87C8-5178ABBB17E7}" type="pres">
      <dgm:prSet presAssocID="{036A68F7-BA15-4860-A1FE-58640981B109}" presName="dummy" presStyleCnt="0"/>
      <dgm:spPr/>
    </dgm:pt>
    <dgm:pt modelId="{12953AD0-FD4C-4F00-BF49-69A56FC2F7EE}" type="pres">
      <dgm:prSet presAssocID="{063A35D9-AA1A-476E-AE61-79F278CD7386}" presName="sibTrans" presStyleLbl="sibTrans2D1" presStyleIdx="9" presStyleCnt="12"/>
      <dgm:spPr/>
    </dgm:pt>
    <dgm:pt modelId="{35C5A43C-1320-46AB-B9BB-869ED3AE2CE1}" type="pres">
      <dgm:prSet presAssocID="{C166C5E4-A2B9-4B62-9EF1-E81706137DC4}" presName="node" presStyleLbl="node1" presStyleIdx="10" presStyleCnt="12" custScaleX="177201">
        <dgm:presLayoutVars>
          <dgm:bulletEnabled val="1"/>
        </dgm:presLayoutVars>
      </dgm:prSet>
      <dgm:spPr/>
    </dgm:pt>
    <dgm:pt modelId="{6261AA72-88AF-4297-94DD-1E3FBBB04267}" type="pres">
      <dgm:prSet presAssocID="{C166C5E4-A2B9-4B62-9EF1-E81706137DC4}" presName="dummy" presStyleCnt="0"/>
      <dgm:spPr/>
    </dgm:pt>
    <dgm:pt modelId="{1F11BBF9-99AB-4B0A-950A-DA9B9009A037}" type="pres">
      <dgm:prSet presAssocID="{B36FE9E5-A4E3-4731-BB8B-B0CA10BCF31E}" presName="sibTrans" presStyleLbl="sibTrans2D1" presStyleIdx="10" presStyleCnt="12"/>
      <dgm:spPr/>
    </dgm:pt>
    <dgm:pt modelId="{5CBA7CE4-4173-4CBF-A098-6F3C4AC352D4}" type="pres">
      <dgm:prSet presAssocID="{9CAF075C-7DAA-48DE-A7FB-D830D092EEBF}" presName="node" presStyleLbl="node1" presStyleIdx="11" presStyleCnt="12" custScaleX="152304">
        <dgm:presLayoutVars>
          <dgm:bulletEnabled val="1"/>
        </dgm:presLayoutVars>
      </dgm:prSet>
      <dgm:spPr/>
    </dgm:pt>
    <dgm:pt modelId="{705364FF-6F67-4582-BB2B-B6D2772C19B9}" type="pres">
      <dgm:prSet presAssocID="{9CAF075C-7DAA-48DE-A7FB-D830D092EEBF}" presName="dummy" presStyleCnt="0"/>
      <dgm:spPr/>
    </dgm:pt>
    <dgm:pt modelId="{0CF60935-4B77-4595-9BD6-FC39777E35CD}" type="pres">
      <dgm:prSet presAssocID="{70A4107A-577F-41C7-BD49-0B824429D17D}" presName="sibTrans" presStyleLbl="sibTrans2D1" presStyleIdx="11" presStyleCnt="12"/>
      <dgm:spPr/>
    </dgm:pt>
  </dgm:ptLst>
  <dgm:cxnLst>
    <dgm:cxn modelId="{87BF360A-4279-4FAC-B480-2C2F8143C5FE}" type="presOf" srcId="{9CAF075C-7DAA-48DE-A7FB-D830D092EEBF}" destId="{5CBA7CE4-4173-4CBF-A098-6F3C4AC352D4}" srcOrd="0" destOrd="0" presId="urn:microsoft.com/office/officeart/2005/8/layout/radial6"/>
    <dgm:cxn modelId="{53E61E0F-8C71-4E65-8191-C5103228C453}" srcId="{C2C4250D-7C84-4012-B9B9-ABE20D26F2A1}" destId="{BF146AD8-3A4B-44D5-8015-1562C45573E2}" srcOrd="4" destOrd="0" parTransId="{E7D73C2D-8E1A-4700-A45E-48D63DB5488B}" sibTransId="{03AFC0BC-7E68-4E28-88BB-7D9959810A69}"/>
    <dgm:cxn modelId="{F62AED13-68F6-4CE9-B3A2-9B257A54EF95}" srcId="{C2C4250D-7C84-4012-B9B9-ABE20D26F2A1}" destId="{4F128603-8EDF-496E-BBFB-113CF7CD55C9}" srcOrd="0" destOrd="0" parTransId="{6C11FC20-1261-48F5-A3A1-7415DBBDBE61}" sibTransId="{339BDA96-3E09-410A-8E16-7BF80BBC1B1A}"/>
    <dgm:cxn modelId="{35B2AC15-074E-4DE2-A5BB-A8A84AEB699D}" type="presOf" srcId="{03AFC0BC-7E68-4E28-88BB-7D9959810A69}" destId="{9FF68397-CF16-464C-9AB2-31DC9E4D1A40}" srcOrd="0" destOrd="0" presId="urn:microsoft.com/office/officeart/2005/8/layout/radial6"/>
    <dgm:cxn modelId="{127E1B26-FED2-4463-A7C2-7444CA7676B9}" srcId="{C2C4250D-7C84-4012-B9B9-ABE20D26F2A1}" destId="{8F32A54A-5AFC-40CF-B3A3-6CB3BF45BF7A}" srcOrd="6" destOrd="0" parTransId="{1ADBAAB8-4279-4D01-9C8A-B1370E423EEE}" sibTransId="{6C7C4374-DF61-42EB-8910-71CDC2779BA1}"/>
    <dgm:cxn modelId="{BA036B3A-A320-44EA-A573-5ACD99D0BEEB}" type="presOf" srcId="{21EEC0C8-8841-448F-ADA5-9060D6D4413B}" destId="{5D940540-70E8-418C-BFCC-0F271BF2315A}" srcOrd="0" destOrd="0" presId="urn:microsoft.com/office/officeart/2005/8/layout/radial6"/>
    <dgm:cxn modelId="{C2FAA03B-69CA-48F7-850F-00456C8E12DC}" type="presOf" srcId="{F451932D-13E3-4989-AAFE-C70DAF080BCA}" destId="{B508CF6E-6B69-46FB-96BD-F2FF47A4D49A}" srcOrd="0" destOrd="0" presId="urn:microsoft.com/office/officeart/2005/8/layout/radial6"/>
    <dgm:cxn modelId="{FB23D43D-F239-4F9C-B35B-677149CA3A06}" type="presOf" srcId="{BF146AD8-3A4B-44D5-8015-1562C45573E2}" destId="{77B31B1A-7D5F-412B-BB79-01092029E709}" srcOrd="0" destOrd="0" presId="urn:microsoft.com/office/officeart/2005/8/layout/radial6"/>
    <dgm:cxn modelId="{0F9B225C-F738-4259-AF55-42DEAEA9FAF9}" type="presOf" srcId="{C2C4250D-7C84-4012-B9B9-ABE20D26F2A1}" destId="{A77D0FDF-53EA-4CC4-8148-7D7367C44081}" srcOrd="0" destOrd="0" presId="urn:microsoft.com/office/officeart/2005/8/layout/radial6"/>
    <dgm:cxn modelId="{AE84BA49-C0FE-4A56-9F30-AB0B1B5B09FE}" type="presOf" srcId="{6596408D-6ED6-4DB2-889D-1FD14CE5EE2D}" destId="{B9374C07-86E0-49FC-8AB9-D983864F7653}" srcOrd="0" destOrd="0" presId="urn:microsoft.com/office/officeart/2005/8/layout/radial6"/>
    <dgm:cxn modelId="{0569294E-1845-426B-9567-876C5B4D20B4}" srcId="{C2C4250D-7C84-4012-B9B9-ABE20D26F2A1}" destId="{F451932D-13E3-4989-AAFE-C70DAF080BCA}" srcOrd="8" destOrd="0" parTransId="{6DACB9DB-4FED-42C6-BD0B-91E4752D7C08}" sibTransId="{CA69D431-10BF-45CD-9924-4B73CE446C52}"/>
    <dgm:cxn modelId="{9F32356F-1121-4A18-8155-4B664EF8ADE1}" type="presOf" srcId="{EE2FF327-572C-4A5F-9072-DA8A4F69468B}" destId="{C5A853B4-C9F4-4A3F-9840-A6A09270028B}" srcOrd="0" destOrd="0" presId="urn:microsoft.com/office/officeart/2005/8/layout/radial6"/>
    <dgm:cxn modelId="{F0F54452-A034-4C01-B663-5E52848DE807}" srcId="{C2C4250D-7C84-4012-B9B9-ABE20D26F2A1}" destId="{A26F109A-70FF-4B80-B3F4-23BC7F3D0BF4}" srcOrd="1" destOrd="0" parTransId="{CC13D1ED-E6D2-4AD1-8F08-7F4AFB770161}" sibTransId="{3A6BFC82-02A8-4899-BE83-76F8FE6D5533}"/>
    <dgm:cxn modelId="{242AEC72-C79E-4D17-88BF-7DD5288B4989}" type="presOf" srcId="{3A6BFC82-02A8-4899-BE83-76F8FE6D5533}" destId="{617CA35A-A2A7-47AC-A14F-071E004234DF}" srcOrd="0" destOrd="0" presId="urn:microsoft.com/office/officeart/2005/8/layout/radial6"/>
    <dgm:cxn modelId="{F479CD73-A43B-4B8E-B795-CCFAD5CFD5AE}" type="presOf" srcId="{6C7C4374-DF61-42EB-8910-71CDC2779BA1}" destId="{070BB197-8978-4AF1-852F-6974BBFCF74C}" srcOrd="0" destOrd="0" presId="urn:microsoft.com/office/officeart/2005/8/layout/radial6"/>
    <dgm:cxn modelId="{25AD6555-347A-48BA-8922-FD1A51C0C7AB}" type="presOf" srcId="{7E5BC675-9BFD-48E1-883D-7A43DDE27198}" destId="{90A7FA90-4F52-470A-80E0-49B15C557D7B}" srcOrd="0" destOrd="0" presId="urn:microsoft.com/office/officeart/2005/8/layout/radial6"/>
    <dgm:cxn modelId="{51010F56-47E3-40FD-A169-3C4C02806322}" type="presOf" srcId="{A209EE83-0712-4F89-974B-A3A6991902AF}" destId="{32C5E02F-E1C2-4613-A557-89D48292ED58}" srcOrd="0" destOrd="0" presId="urn:microsoft.com/office/officeart/2005/8/layout/radial6"/>
    <dgm:cxn modelId="{E0545D7D-1ACB-4D9B-B2DF-0A616CA8B0DA}" srcId="{C2C4250D-7C84-4012-B9B9-ABE20D26F2A1}" destId="{6596408D-6ED6-4DB2-889D-1FD14CE5EE2D}" srcOrd="5" destOrd="0" parTransId="{606D8364-14EF-4DB3-9CB3-F5A03FDD7AC2}" sibTransId="{7E5BC675-9BFD-48E1-883D-7A43DDE27198}"/>
    <dgm:cxn modelId="{4B73077E-DEA3-49A2-83F2-8CFDB39CE5AB}" type="presOf" srcId="{339BDA96-3E09-410A-8E16-7BF80BBC1B1A}" destId="{0767FFD8-5873-4EE7-9879-A28351446B22}" srcOrd="0" destOrd="0" presId="urn:microsoft.com/office/officeart/2005/8/layout/radial6"/>
    <dgm:cxn modelId="{8F6AF988-DD13-4015-92DF-3788FF691A83}" type="presOf" srcId="{BBCE9B07-1A1B-4431-8575-2715FC852AA8}" destId="{EA9AE006-48CF-4140-85A7-8B4BA84ACD41}" srcOrd="0" destOrd="0" presId="urn:microsoft.com/office/officeart/2005/8/layout/radial6"/>
    <dgm:cxn modelId="{B461CA8B-C52D-4765-9899-3998A4E76E82}" srcId="{C2C4250D-7C84-4012-B9B9-ABE20D26F2A1}" destId="{036A68F7-BA15-4860-A1FE-58640981B109}" srcOrd="9" destOrd="0" parTransId="{111678E4-7C91-4502-93D1-8F19C75E0A2C}" sibTransId="{063A35D9-AA1A-476E-AE61-79F278CD7386}"/>
    <dgm:cxn modelId="{0A75E68C-DADA-471B-9F7B-6B45950466C3}" type="presOf" srcId="{036A68F7-BA15-4860-A1FE-58640981B109}" destId="{CC98BFA8-4BE5-46E2-908D-6C8A3DAD88B4}" srcOrd="0" destOrd="0" presId="urn:microsoft.com/office/officeart/2005/8/layout/radial6"/>
    <dgm:cxn modelId="{FC3A639D-78DE-4BDB-AA98-5AC1BFDB9F7F}" srcId="{BBCE9B07-1A1B-4431-8575-2715FC852AA8}" destId="{C2C4250D-7C84-4012-B9B9-ABE20D26F2A1}" srcOrd="0" destOrd="0" parTransId="{5A1F0BDA-CF98-44EF-93B5-6788FEA031E4}" sibTransId="{1916C367-99BA-40CD-9373-A175C56F1D2E}"/>
    <dgm:cxn modelId="{995790AB-A153-4CE5-8A31-79035E9B2EAE}" type="presOf" srcId="{5974BF30-A154-46AC-84E3-26A6F5448C0F}" destId="{54022007-03FD-4E17-BB10-CB23C123FB04}" srcOrd="0" destOrd="0" presId="urn:microsoft.com/office/officeart/2005/8/layout/radial6"/>
    <dgm:cxn modelId="{50B07BB2-C7B0-4917-9E15-FCDA66F4E8A7}" srcId="{C2C4250D-7C84-4012-B9B9-ABE20D26F2A1}" destId="{9CAF075C-7DAA-48DE-A7FB-D830D092EEBF}" srcOrd="11" destOrd="0" parTransId="{6532552C-E503-4875-B15C-75D397BE4D64}" sibTransId="{70A4107A-577F-41C7-BD49-0B824429D17D}"/>
    <dgm:cxn modelId="{F9D8EEBD-7387-463E-8E25-BAD5393E6E47}" type="presOf" srcId="{8F32A54A-5AFC-40CF-B3A3-6CB3BF45BF7A}" destId="{2A23BD6C-D61E-4372-AE07-22DE056C2DC7}" srcOrd="0" destOrd="0" presId="urn:microsoft.com/office/officeart/2005/8/layout/radial6"/>
    <dgm:cxn modelId="{FD83CDC7-16D7-4229-8488-D8A78EA7FA4B}" type="presOf" srcId="{3654DEC7-19D5-452A-87E7-9130D7A2589A}" destId="{B8A01C06-88D4-4521-8FE0-FA8CE480F728}" srcOrd="0" destOrd="0" presId="urn:microsoft.com/office/officeart/2005/8/layout/radial6"/>
    <dgm:cxn modelId="{D2F2C9CD-078E-4AEF-8694-550B2EE713E3}" type="presOf" srcId="{CA69D431-10BF-45CD-9924-4B73CE446C52}" destId="{3DB6DECE-555C-4037-B33D-4B57961919F9}" srcOrd="0" destOrd="0" presId="urn:microsoft.com/office/officeart/2005/8/layout/radial6"/>
    <dgm:cxn modelId="{1C8F4BCF-C44E-4D93-BEFE-9275A6CB5B0B}" srcId="{C2C4250D-7C84-4012-B9B9-ABE20D26F2A1}" destId="{5974BF30-A154-46AC-84E3-26A6F5448C0F}" srcOrd="3" destOrd="0" parTransId="{87022601-A9A4-4F5F-A868-9CDE064B6039}" sibTransId="{EE2FF327-572C-4A5F-9072-DA8A4F69468B}"/>
    <dgm:cxn modelId="{4EA85ACF-6E09-495A-A522-665B565E0490}" type="presOf" srcId="{B36FE9E5-A4E3-4731-BB8B-B0CA10BCF31E}" destId="{1F11BBF9-99AB-4B0A-950A-DA9B9009A037}" srcOrd="0" destOrd="0" presId="urn:microsoft.com/office/officeart/2005/8/layout/radial6"/>
    <dgm:cxn modelId="{03E40BD2-BC48-4133-AD3D-2B84026B36F8}" type="presOf" srcId="{C166C5E4-A2B9-4B62-9EF1-E81706137DC4}" destId="{35C5A43C-1320-46AB-B9BB-869ED3AE2CE1}" srcOrd="0" destOrd="0" presId="urn:microsoft.com/office/officeart/2005/8/layout/radial6"/>
    <dgm:cxn modelId="{B8EC83D3-6210-4BE2-8072-184F04F64DE1}" srcId="{C2C4250D-7C84-4012-B9B9-ABE20D26F2A1}" destId="{C166C5E4-A2B9-4B62-9EF1-E81706137DC4}" srcOrd="10" destOrd="0" parTransId="{77560AB4-942D-4BA2-B11C-4F3781541613}" sibTransId="{B36FE9E5-A4E3-4731-BB8B-B0CA10BCF31E}"/>
    <dgm:cxn modelId="{0ECE1DE8-58D2-41CC-A7BB-F4E24D5B8CDD}" type="presOf" srcId="{CBBEF31E-4681-47FA-84CA-B58FFD6A94B4}" destId="{1ADA6685-BD63-4AD3-B857-19E8E0214196}" srcOrd="0" destOrd="0" presId="urn:microsoft.com/office/officeart/2005/8/layout/radial6"/>
    <dgm:cxn modelId="{208076E8-DAFC-40B9-8588-65E598CD4F73}" type="presOf" srcId="{A26F109A-70FF-4B80-B3F4-23BC7F3D0BF4}" destId="{0D6BEFD2-FF92-4731-8E96-1C1289518334}" srcOrd="0" destOrd="0" presId="urn:microsoft.com/office/officeart/2005/8/layout/radial6"/>
    <dgm:cxn modelId="{3E7143E9-8655-4CA2-BE35-E07B8A4A3782}" srcId="{C2C4250D-7C84-4012-B9B9-ABE20D26F2A1}" destId="{21EEC0C8-8841-448F-ADA5-9060D6D4413B}" srcOrd="2" destOrd="0" parTransId="{564A3364-1458-4ED6-A7FB-46CA2871005E}" sibTransId="{A209EE83-0712-4F89-974B-A3A6991902AF}"/>
    <dgm:cxn modelId="{4D3454ED-E623-448B-AB42-97B8CE5964E1}" srcId="{C2C4250D-7C84-4012-B9B9-ABE20D26F2A1}" destId="{CBBEF31E-4681-47FA-84CA-B58FFD6A94B4}" srcOrd="7" destOrd="0" parTransId="{F7CFFE12-BD61-4D8D-9735-F875BDF9016D}" sibTransId="{3654DEC7-19D5-452A-87E7-9130D7A2589A}"/>
    <dgm:cxn modelId="{852945FA-9AF9-4CBD-8092-A517750B2095}" type="presOf" srcId="{4F128603-8EDF-496E-BBFB-113CF7CD55C9}" destId="{933B1972-5709-45E8-8E31-B997792B035B}" srcOrd="0" destOrd="0" presId="urn:microsoft.com/office/officeart/2005/8/layout/radial6"/>
    <dgm:cxn modelId="{3D463BFC-AD46-4AE9-899C-B63A14CAA6AA}" type="presOf" srcId="{70A4107A-577F-41C7-BD49-0B824429D17D}" destId="{0CF60935-4B77-4595-9BD6-FC39777E35CD}" srcOrd="0" destOrd="0" presId="urn:microsoft.com/office/officeart/2005/8/layout/radial6"/>
    <dgm:cxn modelId="{43D534FE-42AD-4064-85EC-7BD23CBEB823}" type="presOf" srcId="{063A35D9-AA1A-476E-AE61-79F278CD7386}" destId="{12953AD0-FD4C-4F00-BF49-69A56FC2F7EE}" srcOrd="0" destOrd="0" presId="urn:microsoft.com/office/officeart/2005/8/layout/radial6"/>
    <dgm:cxn modelId="{380B2D95-D8B5-439E-B9D7-9F15371E8258}" type="presParOf" srcId="{EA9AE006-48CF-4140-85A7-8B4BA84ACD41}" destId="{A77D0FDF-53EA-4CC4-8148-7D7367C44081}" srcOrd="0" destOrd="0" presId="urn:microsoft.com/office/officeart/2005/8/layout/radial6"/>
    <dgm:cxn modelId="{EC9C7AB9-27BD-4CF7-82CD-3399BE80FC98}" type="presParOf" srcId="{EA9AE006-48CF-4140-85A7-8B4BA84ACD41}" destId="{933B1972-5709-45E8-8E31-B997792B035B}" srcOrd="1" destOrd="0" presId="urn:microsoft.com/office/officeart/2005/8/layout/radial6"/>
    <dgm:cxn modelId="{DCE80787-D3DB-4801-9968-D9E9F3724FA9}" type="presParOf" srcId="{EA9AE006-48CF-4140-85A7-8B4BA84ACD41}" destId="{6B037E92-95F3-4697-BCF8-8BA722D32F33}" srcOrd="2" destOrd="0" presId="urn:microsoft.com/office/officeart/2005/8/layout/radial6"/>
    <dgm:cxn modelId="{4C1377DC-7E00-4186-9E78-64ADB027ECCA}" type="presParOf" srcId="{EA9AE006-48CF-4140-85A7-8B4BA84ACD41}" destId="{0767FFD8-5873-4EE7-9879-A28351446B22}" srcOrd="3" destOrd="0" presId="urn:microsoft.com/office/officeart/2005/8/layout/radial6"/>
    <dgm:cxn modelId="{70A8685A-802B-42E9-BF6A-A68AA33A78C0}" type="presParOf" srcId="{EA9AE006-48CF-4140-85A7-8B4BA84ACD41}" destId="{0D6BEFD2-FF92-4731-8E96-1C1289518334}" srcOrd="4" destOrd="0" presId="urn:microsoft.com/office/officeart/2005/8/layout/radial6"/>
    <dgm:cxn modelId="{AB795838-D246-4091-A3DD-8B92D997F82A}" type="presParOf" srcId="{EA9AE006-48CF-4140-85A7-8B4BA84ACD41}" destId="{4FF4DB21-37DC-4B3B-BA0B-0B200808CFD0}" srcOrd="5" destOrd="0" presId="urn:microsoft.com/office/officeart/2005/8/layout/radial6"/>
    <dgm:cxn modelId="{51E5826A-DED2-45CD-BC57-E6E69698D492}" type="presParOf" srcId="{EA9AE006-48CF-4140-85A7-8B4BA84ACD41}" destId="{617CA35A-A2A7-47AC-A14F-071E004234DF}" srcOrd="6" destOrd="0" presId="urn:microsoft.com/office/officeart/2005/8/layout/radial6"/>
    <dgm:cxn modelId="{E55147BD-6C71-4099-868A-8A9C6A808441}" type="presParOf" srcId="{EA9AE006-48CF-4140-85A7-8B4BA84ACD41}" destId="{5D940540-70E8-418C-BFCC-0F271BF2315A}" srcOrd="7" destOrd="0" presId="urn:microsoft.com/office/officeart/2005/8/layout/radial6"/>
    <dgm:cxn modelId="{665F84B9-1643-4911-86C2-E2254B295346}" type="presParOf" srcId="{EA9AE006-48CF-4140-85A7-8B4BA84ACD41}" destId="{27B6A824-732B-4772-A5BD-B73BE1EEF0D1}" srcOrd="8" destOrd="0" presId="urn:microsoft.com/office/officeart/2005/8/layout/radial6"/>
    <dgm:cxn modelId="{39B370D2-E6C2-4104-9DEB-D534EDF39BE9}" type="presParOf" srcId="{EA9AE006-48CF-4140-85A7-8B4BA84ACD41}" destId="{32C5E02F-E1C2-4613-A557-89D48292ED58}" srcOrd="9" destOrd="0" presId="urn:microsoft.com/office/officeart/2005/8/layout/radial6"/>
    <dgm:cxn modelId="{E5F7AC87-8FD0-471D-AA7E-DEF843A89D1C}" type="presParOf" srcId="{EA9AE006-48CF-4140-85A7-8B4BA84ACD41}" destId="{54022007-03FD-4E17-BB10-CB23C123FB04}" srcOrd="10" destOrd="0" presId="urn:microsoft.com/office/officeart/2005/8/layout/radial6"/>
    <dgm:cxn modelId="{9D0AB2EE-288F-4D39-8101-0805B1153966}" type="presParOf" srcId="{EA9AE006-48CF-4140-85A7-8B4BA84ACD41}" destId="{23F9EFB1-7CD3-465C-BA80-E428B4499D63}" srcOrd="11" destOrd="0" presId="urn:microsoft.com/office/officeart/2005/8/layout/radial6"/>
    <dgm:cxn modelId="{0AE57D07-F73C-41CA-8FDE-80C407557C61}" type="presParOf" srcId="{EA9AE006-48CF-4140-85A7-8B4BA84ACD41}" destId="{C5A853B4-C9F4-4A3F-9840-A6A09270028B}" srcOrd="12" destOrd="0" presId="urn:microsoft.com/office/officeart/2005/8/layout/radial6"/>
    <dgm:cxn modelId="{938BDB78-2459-41E1-9F01-BEDE2A4BBFC1}" type="presParOf" srcId="{EA9AE006-48CF-4140-85A7-8B4BA84ACD41}" destId="{77B31B1A-7D5F-412B-BB79-01092029E709}" srcOrd="13" destOrd="0" presId="urn:microsoft.com/office/officeart/2005/8/layout/radial6"/>
    <dgm:cxn modelId="{FEC8AC6B-E16D-4A0F-93CC-39C44F71B88C}" type="presParOf" srcId="{EA9AE006-48CF-4140-85A7-8B4BA84ACD41}" destId="{ABE4F612-1090-456F-B097-8A09BA5D9736}" srcOrd="14" destOrd="0" presId="urn:microsoft.com/office/officeart/2005/8/layout/radial6"/>
    <dgm:cxn modelId="{250EFDB5-76D8-426F-BA38-C74B988128F6}" type="presParOf" srcId="{EA9AE006-48CF-4140-85A7-8B4BA84ACD41}" destId="{9FF68397-CF16-464C-9AB2-31DC9E4D1A40}" srcOrd="15" destOrd="0" presId="urn:microsoft.com/office/officeart/2005/8/layout/radial6"/>
    <dgm:cxn modelId="{EAC385EE-B7D9-4DCA-8E1A-E0C6E1448AF8}" type="presParOf" srcId="{EA9AE006-48CF-4140-85A7-8B4BA84ACD41}" destId="{B9374C07-86E0-49FC-8AB9-D983864F7653}" srcOrd="16" destOrd="0" presId="urn:microsoft.com/office/officeart/2005/8/layout/radial6"/>
    <dgm:cxn modelId="{C5578DB8-A2C9-480E-9494-82B94D78F43C}" type="presParOf" srcId="{EA9AE006-48CF-4140-85A7-8B4BA84ACD41}" destId="{A55EE9CF-3C2B-4F33-A363-355F22B60EE0}" srcOrd="17" destOrd="0" presId="urn:microsoft.com/office/officeart/2005/8/layout/radial6"/>
    <dgm:cxn modelId="{4D18A640-7000-4FE0-816F-7654DE114730}" type="presParOf" srcId="{EA9AE006-48CF-4140-85A7-8B4BA84ACD41}" destId="{90A7FA90-4F52-470A-80E0-49B15C557D7B}" srcOrd="18" destOrd="0" presId="urn:microsoft.com/office/officeart/2005/8/layout/radial6"/>
    <dgm:cxn modelId="{22EBA84F-F6CA-46B3-BA17-126FE123FD53}" type="presParOf" srcId="{EA9AE006-48CF-4140-85A7-8B4BA84ACD41}" destId="{2A23BD6C-D61E-4372-AE07-22DE056C2DC7}" srcOrd="19" destOrd="0" presId="urn:microsoft.com/office/officeart/2005/8/layout/radial6"/>
    <dgm:cxn modelId="{1091F470-93E6-4692-91FD-3D42576B71C1}" type="presParOf" srcId="{EA9AE006-48CF-4140-85A7-8B4BA84ACD41}" destId="{C8B1378D-8E3B-44A8-B210-BD048CD9F285}" srcOrd="20" destOrd="0" presId="urn:microsoft.com/office/officeart/2005/8/layout/radial6"/>
    <dgm:cxn modelId="{8FB68497-A372-4A73-BAC9-33C19FF862A9}" type="presParOf" srcId="{EA9AE006-48CF-4140-85A7-8B4BA84ACD41}" destId="{070BB197-8978-4AF1-852F-6974BBFCF74C}" srcOrd="21" destOrd="0" presId="urn:microsoft.com/office/officeart/2005/8/layout/radial6"/>
    <dgm:cxn modelId="{D71A90F6-FE8C-4309-B6FC-D8A22FB4CC41}" type="presParOf" srcId="{EA9AE006-48CF-4140-85A7-8B4BA84ACD41}" destId="{1ADA6685-BD63-4AD3-B857-19E8E0214196}" srcOrd="22" destOrd="0" presId="urn:microsoft.com/office/officeart/2005/8/layout/radial6"/>
    <dgm:cxn modelId="{80F9F0CA-CA83-40EC-9E80-CC9814C89B2F}" type="presParOf" srcId="{EA9AE006-48CF-4140-85A7-8B4BA84ACD41}" destId="{A008DCF0-0794-419D-A06D-BFD3D5F2943E}" srcOrd="23" destOrd="0" presId="urn:microsoft.com/office/officeart/2005/8/layout/radial6"/>
    <dgm:cxn modelId="{E0B219AE-6835-4DC8-A266-CAEBC6E56BB5}" type="presParOf" srcId="{EA9AE006-48CF-4140-85A7-8B4BA84ACD41}" destId="{B8A01C06-88D4-4521-8FE0-FA8CE480F728}" srcOrd="24" destOrd="0" presId="urn:microsoft.com/office/officeart/2005/8/layout/radial6"/>
    <dgm:cxn modelId="{D4698B76-EA52-4DB2-AD20-B8316DCDD64B}" type="presParOf" srcId="{EA9AE006-48CF-4140-85A7-8B4BA84ACD41}" destId="{B508CF6E-6B69-46FB-96BD-F2FF47A4D49A}" srcOrd="25" destOrd="0" presId="urn:microsoft.com/office/officeart/2005/8/layout/radial6"/>
    <dgm:cxn modelId="{718FF2F8-1B51-4993-A86B-A9731BA88547}" type="presParOf" srcId="{EA9AE006-48CF-4140-85A7-8B4BA84ACD41}" destId="{764E843F-67B0-4402-87CD-56510DB755F8}" srcOrd="26" destOrd="0" presId="urn:microsoft.com/office/officeart/2005/8/layout/radial6"/>
    <dgm:cxn modelId="{CF0E1226-C9C8-4A4D-9A84-C63963198C4D}" type="presParOf" srcId="{EA9AE006-48CF-4140-85A7-8B4BA84ACD41}" destId="{3DB6DECE-555C-4037-B33D-4B57961919F9}" srcOrd="27" destOrd="0" presId="urn:microsoft.com/office/officeart/2005/8/layout/radial6"/>
    <dgm:cxn modelId="{75234479-2C55-47FE-8322-A6691799F4D7}" type="presParOf" srcId="{EA9AE006-48CF-4140-85A7-8B4BA84ACD41}" destId="{CC98BFA8-4BE5-46E2-908D-6C8A3DAD88B4}" srcOrd="28" destOrd="0" presId="urn:microsoft.com/office/officeart/2005/8/layout/radial6"/>
    <dgm:cxn modelId="{03227683-2F33-437F-AA96-2D8D054BC273}" type="presParOf" srcId="{EA9AE006-48CF-4140-85A7-8B4BA84ACD41}" destId="{F8D87EB7-330B-4EEA-87C8-5178ABBB17E7}" srcOrd="29" destOrd="0" presId="urn:microsoft.com/office/officeart/2005/8/layout/radial6"/>
    <dgm:cxn modelId="{2ECDF93D-19A4-4FCD-81FD-30741291BD13}" type="presParOf" srcId="{EA9AE006-48CF-4140-85A7-8B4BA84ACD41}" destId="{12953AD0-FD4C-4F00-BF49-69A56FC2F7EE}" srcOrd="30" destOrd="0" presId="urn:microsoft.com/office/officeart/2005/8/layout/radial6"/>
    <dgm:cxn modelId="{1AAC8951-D1CD-4C69-8D22-ADAF692DC416}" type="presParOf" srcId="{EA9AE006-48CF-4140-85A7-8B4BA84ACD41}" destId="{35C5A43C-1320-46AB-B9BB-869ED3AE2CE1}" srcOrd="31" destOrd="0" presId="urn:microsoft.com/office/officeart/2005/8/layout/radial6"/>
    <dgm:cxn modelId="{4CA94410-A7C3-4107-A2A9-7D4EFD48432D}" type="presParOf" srcId="{EA9AE006-48CF-4140-85A7-8B4BA84ACD41}" destId="{6261AA72-88AF-4297-94DD-1E3FBBB04267}" srcOrd="32" destOrd="0" presId="urn:microsoft.com/office/officeart/2005/8/layout/radial6"/>
    <dgm:cxn modelId="{8318F06B-5A45-4CFE-A389-CA1AB0F95B1D}" type="presParOf" srcId="{EA9AE006-48CF-4140-85A7-8B4BA84ACD41}" destId="{1F11BBF9-99AB-4B0A-950A-DA9B9009A037}" srcOrd="33" destOrd="0" presId="urn:microsoft.com/office/officeart/2005/8/layout/radial6"/>
    <dgm:cxn modelId="{0963B915-458E-4DF4-9876-90D8C769DB42}" type="presParOf" srcId="{EA9AE006-48CF-4140-85A7-8B4BA84ACD41}" destId="{5CBA7CE4-4173-4CBF-A098-6F3C4AC352D4}" srcOrd="34" destOrd="0" presId="urn:microsoft.com/office/officeart/2005/8/layout/radial6"/>
    <dgm:cxn modelId="{6EFF6366-A213-413A-ABB8-E980E473A088}" type="presParOf" srcId="{EA9AE006-48CF-4140-85A7-8B4BA84ACD41}" destId="{705364FF-6F67-4582-BB2B-B6D2772C19B9}" srcOrd="35" destOrd="0" presId="urn:microsoft.com/office/officeart/2005/8/layout/radial6"/>
    <dgm:cxn modelId="{22586E3E-957E-4201-A7C5-8A915E12D22A}" type="presParOf" srcId="{EA9AE006-48CF-4140-85A7-8B4BA84ACD41}" destId="{0CF60935-4B77-4595-9BD6-FC39777E35CD}" srcOrd="3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60935-4B77-4595-9BD6-FC39777E35CD}">
      <dsp:nvSpPr>
        <dsp:cNvPr id="0" name=""/>
        <dsp:cNvSpPr/>
      </dsp:nvSpPr>
      <dsp:spPr>
        <a:xfrm>
          <a:off x="1085099" y="324439"/>
          <a:ext cx="5415793" cy="5415793"/>
        </a:xfrm>
        <a:prstGeom prst="blockArc">
          <a:avLst>
            <a:gd name="adj1" fmla="val 14400000"/>
            <a:gd name="adj2" fmla="val 16200000"/>
            <a:gd name="adj3" fmla="val 2305"/>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F11BBF9-99AB-4B0A-950A-DA9B9009A037}">
      <dsp:nvSpPr>
        <dsp:cNvPr id="0" name=""/>
        <dsp:cNvSpPr/>
      </dsp:nvSpPr>
      <dsp:spPr>
        <a:xfrm>
          <a:off x="1085099" y="324439"/>
          <a:ext cx="5415793" cy="5415793"/>
        </a:xfrm>
        <a:prstGeom prst="blockArc">
          <a:avLst>
            <a:gd name="adj1" fmla="val 12600000"/>
            <a:gd name="adj2" fmla="val 14400000"/>
            <a:gd name="adj3" fmla="val 2305"/>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2953AD0-FD4C-4F00-BF49-69A56FC2F7EE}">
      <dsp:nvSpPr>
        <dsp:cNvPr id="0" name=""/>
        <dsp:cNvSpPr/>
      </dsp:nvSpPr>
      <dsp:spPr>
        <a:xfrm>
          <a:off x="1085099" y="324439"/>
          <a:ext cx="5415793" cy="5415793"/>
        </a:xfrm>
        <a:prstGeom prst="blockArc">
          <a:avLst>
            <a:gd name="adj1" fmla="val 10800000"/>
            <a:gd name="adj2" fmla="val 12600000"/>
            <a:gd name="adj3" fmla="val 2305"/>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DB6DECE-555C-4037-B33D-4B57961919F9}">
      <dsp:nvSpPr>
        <dsp:cNvPr id="0" name=""/>
        <dsp:cNvSpPr/>
      </dsp:nvSpPr>
      <dsp:spPr>
        <a:xfrm>
          <a:off x="1085099" y="324439"/>
          <a:ext cx="5415793" cy="5415793"/>
        </a:xfrm>
        <a:prstGeom prst="blockArc">
          <a:avLst>
            <a:gd name="adj1" fmla="val 9000000"/>
            <a:gd name="adj2" fmla="val 10800000"/>
            <a:gd name="adj3" fmla="val 2305"/>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B8A01C06-88D4-4521-8FE0-FA8CE480F728}">
      <dsp:nvSpPr>
        <dsp:cNvPr id="0" name=""/>
        <dsp:cNvSpPr/>
      </dsp:nvSpPr>
      <dsp:spPr>
        <a:xfrm>
          <a:off x="1085099" y="324439"/>
          <a:ext cx="5415793" cy="5415793"/>
        </a:xfrm>
        <a:prstGeom prst="blockArc">
          <a:avLst>
            <a:gd name="adj1" fmla="val 7200000"/>
            <a:gd name="adj2" fmla="val 9000000"/>
            <a:gd name="adj3" fmla="val 2305"/>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70BB197-8978-4AF1-852F-6974BBFCF74C}">
      <dsp:nvSpPr>
        <dsp:cNvPr id="0" name=""/>
        <dsp:cNvSpPr/>
      </dsp:nvSpPr>
      <dsp:spPr>
        <a:xfrm>
          <a:off x="1085099" y="324439"/>
          <a:ext cx="5415793" cy="5415793"/>
        </a:xfrm>
        <a:prstGeom prst="blockArc">
          <a:avLst>
            <a:gd name="adj1" fmla="val 5400000"/>
            <a:gd name="adj2" fmla="val 7200000"/>
            <a:gd name="adj3" fmla="val 2305"/>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0A7FA90-4F52-470A-80E0-49B15C557D7B}">
      <dsp:nvSpPr>
        <dsp:cNvPr id="0" name=""/>
        <dsp:cNvSpPr/>
      </dsp:nvSpPr>
      <dsp:spPr>
        <a:xfrm>
          <a:off x="1085099" y="324439"/>
          <a:ext cx="5415793" cy="5415793"/>
        </a:xfrm>
        <a:prstGeom prst="blockArc">
          <a:avLst>
            <a:gd name="adj1" fmla="val 3600000"/>
            <a:gd name="adj2" fmla="val 5400000"/>
            <a:gd name="adj3" fmla="val 2305"/>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FF68397-CF16-464C-9AB2-31DC9E4D1A40}">
      <dsp:nvSpPr>
        <dsp:cNvPr id="0" name=""/>
        <dsp:cNvSpPr/>
      </dsp:nvSpPr>
      <dsp:spPr>
        <a:xfrm>
          <a:off x="1085099" y="324439"/>
          <a:ext cx="5415793" cy="5415793"/>
        </a:xfrm>
        <a:prstGeom prst="blockArc">
          <a:avLst>
            <a:gd name="adj1" fmla="val 1800000"/>
            <a:gd name="adj2" fmla="val 3600000"/>
            <a:gd name="adj3" fmla="val 2305"/>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5A853B4-C9F4-4A3F-9840-A6A09270028B}">
      <dsp:nvSpPr>
        <dsp:cNvPr id="0" name=""/>
        <dsp:cNvSpPr/>
      </dsp:nvSpPr>
      <dsp:spPr>
        <a:xfrm>
          <a:off x="1085099" y="324439"/>
          <a:ext cx="5415793" cy="5415793"/>
        </a:xfrm>
        <a:prstGeom prst="blockArc">
          <a:avLst>
            <a:gd name="adj1" fmla="val 0"/>
            <a:gd name="adj2" fmla="val 1800000"/>
            <a:gd name="adj3" fmla="val 2305"/>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2C5E02F-E1C2-4613-A557-89D48292ED58}">
      <dsp:nvSpPr>
        <dsp:cNvPr id="0" name=""/>
        <dsp:cNvSpPr/>
      </dsp:nvSpPr>
      <dsp:spPr>
        <a:xfrm>
          <a:off x="1085099" y="324439"/>
          <a:ext cx="5415793" cy="5415793"/>
        </a:xfrm>
        <a:prstGeom prst="blockArc">
          <a:avLst>
            <a:gd name="adj1" fmla="val 19800000"/>
            <a:gd name="adj2" fmla="val 0"/>
            <a:gd name="adj3" fmla="val 2305"/>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17CA35A-A2A7-47AC-A14F-071E004234DF}">
      <dsp:nvSpPr>
        <dsp:cNvPr id="0" name=""/>
        <dsp:cNvSpPr/>
      </dsp:nvSpPr>
      <dsp:spPr>
        <a:xfrm>
          <a:off x="1085099" y="324439"/>
          <a:ext cx="5415793" cy="5415793"/>
        </a:xfrm>
        <a:prstGeom prst="blockArc">
          <a:avLst>
            <a:gd name="adj1" fmla="val 18000000"/>
            <a:gd name="adj2" fmla="val 19800000"/>
            <a:gd name="adj3" fmla="val 2305"/>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767FFD8-5873-4EE7-9879-A28351446B22}">
      <dsp:nvSpPr>
        <dsp:cNvPr id="0" name=""/>
        <dsp:cNvSpPr/>
      </dsp:nvSpPr>
      <dsp:spPr>
        <a:xfrm>
          <a:off x="1085099" y="324439"/>
          <a:ext cx="5415793" cy="5415793"/>
        </a:xfrm>
        <a:prstGeom prst="blockArc">
          <a:avLst>
            <a:gd name="adj1" fmla="val 16200000"/>
            <a:gd name="adj2" fmla="val 18000000"/>
            <a:gd name="adj3" fmla="val 2305"/>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77D0FDF-53EA-4CC4-8148-7D7367C44081}">
      <dsp:nvSpPr>
        <dsp:cNvPr id="0" name=""/>
        <dsp:cNvSpPr/>
      </dsp:nvSpPr>
      <dsp:spPr>
        <a:xfrm>
          <a:off x="2442396" y="1725032"/>
          <a:ext cx="2701199" cy="261460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rgbClr val="FFFF00"/>
              </a:solidFill>
              <a:latin typeface="Calibri" panose="020F0502020204030204"/>
              <a:ea typeface="+mn-ea"/>
              <a:cs typeface="+mn-cs"/>
            </a:rPr>
            <a:t>HF Capability</a:t>
          </a:r>
        </a:p>
      </dsp:txBody>
      <dsp:txXfrm>
        <a:off x="2837977" y="2107932"/>
        <a:ext cx="1910037" cy="1848807"/>
      </dsp:txXfrm>
    </dsp:sp>
    <dsp:sp modelId="{933B1972-5709-45E8-8E31-B997792B035B}">
      <dsp:nvSpPr>
        <dsp:cNvPr id="0" name=""/>
        <dsp:cNvSpPr/>
      </dsp:nvSpPr>
      <dsp:spPr>
        <a:xfrm>
          <a:off x="3265329" y="-78327"/>
          <a:ext cx="1055334" cy="86803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solidFill>
                <a:sysClr val="window" lastClr="FFFFFF"/>
              </a:solidFill>
              <a:latin typeface="Calibri" panose="020F0502020204030204"/>
              <a:ea typeface="+mn-ea"/>
              <a:cs typeface="+mn-cs"/>
            </a:rPr>
            <a:t>Teaching Faculty</a:t>
          </a:r>
        </a:p>
      </dsp:txBody>
      <dsp:txXfrm>
        <a:off x="3419879" y="48793"/>
        <a:ext cx="746234" cy="613790"/>
      </dsp:txXfrm>
    </dsp:sp>
    <dsp:sp modelId="{0D6BEFD2-FF92-4731-8E96-1C1289518334}">
      <dsp:nvSpPr>
        <dsp:cNvPr id="0" name=""/>
        <dsp:cNvSpPr/>
      </dsp:nvSpPr>
      <dsp:spPr>
        <a:xfrm>
          <a:off x="4249622" y="223897"/>
          <a:ext cx="1763395" cy="980787"/>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solidFill>
                <a:sysClr val="window" lastClr="FFFFFF"/>
              </a:solidFill>
              <a:latin typeface="Calibri" panose="020F0502020204030204"/>
              <a:ea typeface="+mn-ea"/>
              <a:cs typeface="+mn-cs"/>
            </a:rPr>
            <a:t>Undergraduate Students</a:t>
          </a:r>
        </a:p>
      </dsp:txBody>
      <dsp:txXfrm>
        <a:off x="4507865" y="367530"/>
        <a:ext cx="1246909" cy="693521"/>
      </dsp:txXfrm>
    </dsp:sp>
    <dsp:sp modelId="{5D940540-70E8-418C-BFCC-0F271BF2315A}">
      <dsp:nvSpPr>
        <dsp:cNvPr id="0" name=""/>
        <dsp:cNvSpPr/>
      </dsp:nvSpPr>
      <dsp:spPr>
        <a:xfrm>
          <a:off x="5522451" y="1241785"/>
          <a:ext cx="1177179" cy="90445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Calibri" panose="020F0502020204030204"/>
              <a:ea typeface="+mn-ea"/>
              <a:cs typeface="+mn-cs"/>
            </a:rPr>
            <a:t>Clinical Skills &amp; Simulation</a:t>
          </a:r>
        </a:p>
      </dsp:txBody>
      <dsp:txXfrm>
        <a:off x="5694845" y="1374239"/>
        <a:ext cx="832391" cy="639545"/>
      </dsp:txXfrm>
    </dsp:sp>
    <dsp:sp modelId="{54022007-03FD-4E17-BB10-CB23C123FB04}">
      <dsp:nvSpPr>
        <dsp:cNvPr id="0" name=""/>
        <dsp:cNvSpPr/>
      </dsp:nvSpPr>
      <dsp:spPr>
        <a:xfrm>
          <a:off x="5746622" y="2431268"/>
          <a:ext cx="1446043" cy="1202135"/>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Calibri" panose="020F0502020204030204"/>
              <a:ea typeface="+mn-ea"/>
              <a:cs typeface="+mn-cs"/>
            </a:rPr>
            <a:t>Postgraduate Trainees</a:t>
          </a:r>
        </a:p>
      </dsp:txBody>
      <dsp:txXfrm>
        <a:off x="5958390" y="2607317"/>
        <a:ext cx="1022507" cy="850037"/>
      </dsp:txXfrm>
    </dsp:sp>
    <dsp:sp modelId="{77B31B1A-7D5F-412B-BB79-01092029E709}">
      <dsp:nvSpPr>
        <dsp:cNvPr id="0" name=""/>
        <dsp:cNvSpPr/>
      </dsp:nvSpPr>
      <dsp:spPr>
        <a:xfrm>
          <a:off x="5465153" y="3905903"/>
          <a:ext cx="1291777" cy="929513"/>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Calibri" panose="020F0502020204030204"/>
              <a:ea typeface="+mn-ea"/>
              <a:cs typeface="+mn-cs"/>
            </a:rPr>
            <a:t>Board Members</a:t>
          </a:r>
        </a:p>
      </dsp:txBody>
      <dsp:txXfrm>
        <a:off x="5654329" y="4042027"/>
        <a:ext cx="913425" cy="657265"/>
      </dsp:txXfrm>
    </dsp:sp>
    <dsp:sp modelId="{B9374C07-86E0-49FC-8AB9-D983864F7653}">
      <dsp:nvSpPr>
        <dsp:cNvPr id="0" name=""/>
        <dsp:cNvSpPr/>
      </dsp:nvSpPr>
      <dsp:spPr>
        <a:xfrm>
          <a:off x="4548915" y="4798139"/>
          <a:ext cx="1164810" cy="1104482"/>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Calibri" panose="020F0502020204030204"/>
              <a:ea typeface="+mn-ea"/>
              <a:cs typeface="+mn-cs"/>
            </a:rPr>
            <a:t>Public Servants</a:t>
          </a:r>
        </a:p>
      </dsp:txBody>
      <dsp:txXfrm>
        <a:off x="4719497" y="4959887"/>
        <a:ext cx="823646" cy="780986"/>
      </dsp:txXfrm>
    </dsp:sp>
    <dsp:sp modelId="{2A23BD6C-D61E-4372-AE07-22DE056C2DC7}">
      <dsp:nvSpPr>
        <dsp:cNvPr id="0" name=""/>
        <dsp:cNvSpPr/>
      </dsp:nvSpPr>
      <dsp:spPr>
        <a:xfrm>
          <a:off x="3187662" y="5116969"/>
          <a:ext cx="1210668" cy="1184028"/>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Calibri" panose="020F0502020204030204"/>
              <a:ea typeface="+mn-ea"/>
              <a:cs typeface="+mn-cs"/>
            </a:rPr>
            <a:t>Politicians</a:t>
          </a:r>
        </a:p>
      </dsp:txBody>
      <dsp:txXfrm>
        <a:off x="3364960" y="5290366"/>
        <a:ext cx="856072" cy="837234"/>
      </dsp:txXfrm>
    </dsp:sp>
    <dsp:sp modelId="{1ADA6685-BD63-4AD3-B857-19E8E0214196}">
      <dsp:nvSpPr>
        <dsp:cNvPr id="0" name=""/>
        <dsp:cNvSpPr/>
      </dsp:nvSpPr>
      <dsp:spPr>
        <a:xfrm>
          <a:off x="1838674" y="4916365"/>
          <a:ext cx="1231995" cy="86803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Calibri" panose="020F0502020204030204"/>
              <a:ea typeface="+mn-ea"/>
              <a:cs typeface="+mn-cs"/>
            </a:rPr>
            <a:t>Executive Teams</a:t>
          </a:r>
        </a:p>
      </dsp:txBody>
      <dsp:txXfrm>
        <a:off x="2019095" y="5043485"/>
        <a:ext cx="871153" cy="613790"/>
      </dsp:txXfrm>
    </dsp:sp>
    <dsp:sp modelId="{B508CF6E-6B69-46FB-96BD-F2FF47A4D49A}">
      <dsp:nvSpPr>
        <dsp:cNvPr id="0" name=""/>
        <dsp:cNvSpPr/>
      </dsp:nvSpPr>
      <dsp:spPr>
        <a:xfrm>
          <a:off x="681333" y="3898399"/>
          <a:ext cx="1587237" cy="944521"/>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Calibri" panose="020F0502020204030204"/>
              <a:ea typeface="+mn-ea"/>
              <a:cs typeface="+mn-cs"/>
            </a:rPr>
            <a:t>Risk, Safety &amp; Improvement Advisors</a:t>
          </a:r>
        </a:p>
      </dsp:txBody>
      <dsp:txXfrm>
        <a:off x="913778" y="4036721"/>
        <a:ext cx="1122347" cy="667877"/>
      </dsp:txXfrm>
    </dsp:sp>
    <dsp:sp modelId="{CC98BFA8-4BE5-46E2-908D-6C8A3DAD88B4}">
      <dsp:nvSpPr>
        <dsp:cNvPr id="0" name=""/>
        <dsp:cNvSpPr/>
      </dsp:nvSpPr>
      <dsp:spPr>
        <a:xfrm>
          <a:off x="550045" y="2578850"/>
          <a:ext cx="1132606" cy="90697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solidFill>
                <a:sysClr val="window" lastClr="FFFFFF"/>
              </a:solidFill>
              <a:latin typeface="Calibri" panose="020F0502020204030204"/>
              <a:ea typeface="+mn-ea"/>
              <a:cs typeface="+mn-cs"/>
            </a:rPr>
            <a:t>National Initiatives</a:t>
          </a:r>
        </a:p>
      </dsp:txBody>
      <dsp:txXfrm>
        <a:off x="715911" y="2711673"/>
        <a:ext cx="800874" cy="641324"/>
      </dsp:txXfrm>
    </dsp:sp>
    <dsp:sp modelId="{35C5A43C-1320-46AB-B9BB-869ED3AE2CE1}">
      <dsp:nvSpPr>
        <dsp:cNvPr id="0" name=""/>
        <dsp:cNvSpPr/>
      </dsp:nvSpPr>
      <dsp:spPr>
        <a:xfrm>
          <a:off x="705872" y="1259996"/>
          <a:ext cx="1538158" cy="86803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Calibri" panose="020F0502020204030204"/>
              <a:ea typeface="+mn-ea"/>
              <a:cs typeface="+mn-cs"/>
            </a:rPr>
            <a:t>Regulators</a:t>
          </a:r>
        </a:p>
      </dsp:txBody>
      <dsp:txXfrm>
        <a:off x="931130" y="1387116"/>
        <a:ext cx="1087642" cy="613790"/>
      </dsp:txXfrm>
    </dsp:sp>
    <dsp:sp modelId="{5CBA7CE4-4173-4CBF-A098-6F3C4AC352D4}">
      <dsp:nvSpPr>
        <dsp:cNvPr id="0" name=""/>
        <dsp:cNvSpPr/>
      </dsp:nvSpPr>
      <dsp:spPr>
        <a:xfrm>
          <a:off x="1793650" y="280275"/>
          <a:ext cx="1322045" cy="868030"/>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 lastClr="FFFFFF"/>
              </a:solidFill>
              <a:latin typeface="Calibri" panose="020F0502020204030204"/>
              <a:ea typeface="+mn-ea"/>
              <a:cs typeface="+mn-cs"/>
            </a:rPr>
            <a:t>Modern Apprentice</a:t>
          </a:r>
        </a:p>
      </dsp:txBody>
      <dsp:txXfrm>
        <a:off x="1987259" y="407395"/>
        <a:ext cx="934827" cy="61379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35CC0-432E-437D-B10D-FBC8165BEB15}" type="datetimeFigureOut">
              <a:rPr lang="en-GB" smtClean="0"/>
              <a:t>17/11/2025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95575-4C8E-4B55-8752-04C283156233}" type="slidenum">
              <a:rPr lang="en-GB" smtClean="0"/>
              <a:t>‹#›</a:t>
            </a:fld>
            <a:endParaRPr lang="en-GB"/>
          </a:p>
        </p:txBody>
      </p:sp>
    </p:spTree>
    <p:extLst>
      <p:ext uri="{BB962C8B-B14F-4D97-AF65-F5344CB8AC3E}">
        <p14:creationId xmlns:p14="http://schemas.microsoft.com/office/powerpoint/2010/main" val="130920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A95575-4C8E-4B55-8752-04C283156233}" type="slidenum">
              <a:rPr lang="en-GB" smtClean="0"/>
              <a:t>4</a:t>
            </a:fld>
            <a:endParaRPr lang="en-GB"/>
          </a:p>
        </p:txBody>
      </p:sp>
    </p:spTree>
    <p:extLst>
      <p:ext uri="{BB962C8B-B14F-4D97-AF65-F5344CB8AC3E}">
        <p14:creationId xmlns:p14="http://schemas.microsoft.com/office/powerpoint/2010/main" val="3062945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Safety culture cards will help us think and talk about our Safety Culture with our teams, specialties, disciplines, directorates and should focus on elements that will help you and your colleagues think and talk about Safety culture. </a:t>
            </a:r>
          </a:p>
          <a:p>
            <a:r>
              <a:rPr lang="en-GB" sz="1200" kern="1200" dirty="0">
                <a:solidFill>
                  <a:schemeClr val="tx1"/>
                </a:solidFill>
                <a:effectLst/>
                <a:latin typeface="+mn-lt"/>
                <a:ea typeface="+mn-ea"/>
                <a:cs typeface="+mn-cs"/>
              </a:rPr>
              <a:t>You can use them in any way that will help you.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an organisation one of the ways that can help teams use these is to discuss ‘Safety Moments’. The process for this is in the table below: </a:t>
            </a:r>
          </a:p>
          <a:p>
            <a:endParaRPr lang="en-GB" dirty="0"/>
          </a:p>
        </p:txBody>
      </p:sp>
      <p:sp>
        <p:nvSpPr>
          <p:cNvPr id="4" name="Slide Number Placeholder 3"/>
          <p:cNvSpPr>
            <a:spLocks noGrp="1"/>
          </p:cNvSpPr>
          <p:nvPr>
            <p:ph type="sldNum" sz="quarter" idx="10"/>
          </p:nvPr>
        </p:nvSpPr>
        <p:spPr/>
        <p:txBody>
          <a:bodyPr/>
          <a:lstStyle/>
          <a:p>
            <a:fld id="{15472769-9612-4ADA-A2AC-BC217F8D2480}" type="slidenum">
              <a:rPr lang="en-GB" smtClean="0"/>
              <a:t>28</a:t>
            </a:fld>
            <a:endParaRPr lang="en-GB" dirty="0"/>
          </a:p>
        </p:txBody>
      </p:sp>
    </p:spTree>
    <p:extLst>
      <p:ext uri="{BB962C8B-B14F-4D97-AF65-F5344CB8AC3E}">
        <p14:creationId xmlns:p14="http://schemas.microsoft.com/office/powerpoint/2010/main" val="4035972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Safety culture cards will help us think and talk about our Safety Culture with our teams, specialties, disciplines, directorates and should focus on elements that will help you and your colleagues think and talk about Safety culture. </a:t>
            </a:r>
          </a:p>
          <a:p>
            <a:r>
              <a:rPr lang="en-GB" sz="1200" kern="1200" dirty="0">
                <a:solidFill>
                  <a:schemeClr val="tx1"/>
                </a:solidFill>
                <a:effectLst/>
                <a:latin typeface="+mn-lt"/>
                <a:ea typeface="+mn-ea"/>
                <a:cs typeface="+mn-cs"/>
              </a:rPr>
              <a:t>You can use them in any way that will help you.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an organisation one of the ways that can help teams use these is to discuss ‘Safety Moments’. The process for this is in the table below: </a:t>
            </a:r>
          </a:p>
          <a:p>
            <a:endParaRPr lang="en-GB" dirty="0"/>
          </a:p>
        </p:txBody>
      </p:sp>
      <p:sp>
        <p:nvSpPr>
          <p:cNvPr id="4" name="Slide Number Placeholder 3"/>
          <p:cNvSpPr>
            <a:spLocks noGrp="1"/>
          </p:cNvSpPr>
          <p:nvPr>
            <p:ph type="sldNum" sz="quarter" idx="10"/>
          </p:nvPr>
        </p:nvSpPr>
        <p:spPr/>
        <p:txBody>
          <a:bodyPr/>
          <a:lstStyle/>
          <a:p>
            <a:fld id="{15472769-9612-4ADA-A2AC-BC217F8D2480}" type="slidenum">
              <a:rPr lang="en-GB" smtClean="0"/>
              <a:t>29</a:t>
            </a:fld>
            <a:endParaRPr lang="en-GB" dirty="0"/>
          </a:p>
        </p:txBody>
      </p:sp>
    </p:spTree>
    <p:extLst>
      <p:ext uri="{BB962C8B-B14F-4D97-AF65-F5344CB8AC3E}">
        <p14:creationId xmlns:p14="http://schemas.microsoft.com/office/powerpoint/2010/main" val="1952963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1853BB-59FA-4263-B735-2F2DBBD6CCB6}" type="slidenum">
              <a:rPr lang="en-GB" smtClean="0"/>
              <a:pPr>
                <a:defRPr/>
              </a:pPr>
              <a:t>31</a:t>
            </a:fld>
            <a:endParaRPr lang="en-GB"/>
          </a:p>
        </p:txBody>
      </p:sp>
    </p:spTree>
    <p:extLst>
      <p:ext uri="{BB962C8B-B14F-4D97-AF65-F5344CB8AC3E}">
        <p14:creationId xmlns:p14="http://schemas.microsoft.com/office/powerpoint/2010/main" val="232682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95575-4C8E-4B55-8752-04C2831562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608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48BD6F-A820-4652-88B5-5603F019FCC1}" type="slidenum">
              <a:rPr lang="en-GB" smtClean="0"/>
              <a:t>12</a:t>
            </a:fld>
            <a:endParaRPr lang="en-GB"/>
          </a:p>
        </p:txBody>
      </p:sp>
    </p:spTree>
    <p:extLst>
      <p:ext uri="{BB962C8B-B14F-4D97-AF65-F5344CB8AC3E}">
        <p14:creationId xmlns:p14="http://schemas.microsoft.com/office/powerpoint/2010/main" val="11114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A95575-4C8E-4B55-8752-04C283156233}" type="slidenum">
              <a:rPr lang="en-GB" smtClean="0"/>
              <a:t>17</a:t>
            </a:fld>
            <a:endParaRPr lang="en-GB"/>
          </a:p>
        </p:txBody>
      </p:sp>
    </p:spTree>
    <p:extLst>
      <p:ext uri="{BB962C8B-B14F-4D97-AF65-F5344CB8AC3E}">
        <p14:creationId xmlns:p14="http://schemas.microsoft.com/office/powerpoint/2010/main" val="836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95575-4C8E-4B55-8752-04C2831562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693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472769-9612-4ADA-A2AC-BC217F8D2480}" type="slidenum">
              <a:rPr lang="en-GB" smtClean="0"/>
              <a:t>24</a:t>
            </a:fld>
            <a:endParaRPr lang="en-GB"/>
          </a:p>
        </p:txBody>
      </p:sp>
    </p:spTree>
    <p:extLst>
      <p:ext uri="{BB962C8B-B14F-4D97-AF65-F5344CB8AC3E}">
        <p14:creationId xmlns:p14="http://schemas.microsoft.com/office/powerpoint/2010/main" val="191317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Safety culture cards will help us think and talk about our Safety Culture with our teams, specialties, disciplines, directorates and should focus on elements that will help you and your colleagues think and talk about Safety culture. </a:t>
            </a:r>
          </a:p>
          <a:p>
            <a:r>
              <a:rPr lang="en-GB" sz="1200" kern="1200" dirty="0">
                <a:solidFill>
                  <a:schemeClr val="tx1"/>
                </a:solidFill>
                <a:effectLst/>
                <a:latin typeface="+mn-lt"/>
                <a:ea typeface="+mn-ea"/>
                <a:cs typeface="+mn-cs"/>
              </a:rPr>
              <a:t>You can use them in any way that will help you.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an organisation one of the ways that can help teams use these is to discuss ‘Safety Moments’. The process for this is in the table below: </a:t>
            </a:r>
          </a:p>
          <a:p>
            <a:endParaRPr lang="en-GB" dirty="0"/>
          </a:p>
        </p:txBody>
      </p:sp>
      <p:sp>
        <p:nvSpPr>
          <p:cNvPr id="4" name="Slide Number Placeholder 3"/>
          <p:cNvSpPr>
            <a:spLocks noGrp="1"/>
          </p:cNvSpPr>
          <p:nvPr>
            <p:ph type="sldNum" sz="quarter" idx="10"/>
          </p:nvPr>
        </p:nvSpPr>
        <p:spPr/>
        <p:txBody>
          <a:bodyPr/>
          <a:lstStyle/>
          <a:p>
            <a:fld id="{15472769-9612-4ADA-A2AC-BC217F8D2480}" type="slidenum">
              <a:rPr lang="en-GB" smtClean="0"/>
              <a:t>25</a:t>
            </a:fld>
            <a:endParaRPr lang="en-GB" dirty="0"/>
          </a:p>
        </p:txBody>
      </p:sp>
    </p:spTree>
    <p:extLst>
      <p:ext uri="{BB962C8B-B14F-4D97-AF65-F5344CB8AC3E}">
        <p14:creationId xmlns:p14="http://schemas.microsoft.com/office/powerpoint/2010/main" val="1717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Safety culture cards will help us think and talk about our Safety Culture with our teams, specialties, disciplines, directorates and should focus on elements that will help you and your colleagues think and talk about Safety culture. </a:t>
            </a:r>
          </a:p>
          <a:p>
            <a:r>
              <a:rPr lang="en-GB" sz="1200" kern="1200" dirty="0">
                <a:solidFill>
                  <a:schemeClr val="tx1"/>
                </a:solidFill>
                <a:effectLst/>
                <a:latin typeface="+mn-lt"/>
                <a:ea typeface="+mn-ea"/>
                <a:cs typeface="+mn-cs"/>
              </a:rPr>
              <a:t>You can use them in any way that will help you.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an organisation one of the ways that can help teams use these is to discuss ‘Safety Moments’. The process for this is in the table below: </a:t>
            </a:r>
          </a:p>
          <a:p>
            <a:endParaRPr lang="en-GB" dirty="0"/>
          </a:p>
        </p:txBody>
      </p:sp>
      <p:sp>
        <p:nvSpPr>
          <p:cNvPr id="4" name="Slide Number Placeholder 3"/>
          <p:cNvSpPr>
            <a:spLocks noGrp="1"/>
          </p:cNvSpPr>
          <p:nvPr>
            <p:ph type="sldNum" sz="quarter" idx="10"/>
          </p:nvPr>
        </p:nvSpPr>
        <p:spPr/>
        <p:txBody>
          <a:bodyPr/>
          <a:lstStyle/>
          <a:p>
            <a:fld id="{15472769-9612-4ADA-A2AC-BC217F8D2480}" type="slidenum">
              <a:rPr lang="en-GB" smtClean="0"/>
              <a:t>26</a:t>
            </a:fld>
            <a:endParaRPr lang="en-GB" dirty="0"/>
          </a:p>
        </p:txBody>
      </p:sp>
    </p:spTree>
    <p:extLst>
      <p:ext uri="{BB962C8B-B14F-4D97-AF65-F5344CB8AC3E}">
        <p14:creationId xmlns:p14="http://schemas.microsoft.com/office/powerpoint/2010/main" val="396277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Safety culture cards will help us think and talk about our Safety Culture with our teams, specialties, disciplines, directorates and should focus on elements that will help you and your colleagues think and talk about Safety culture. </a:t>
            </a:r>
          </a:p>
          <a:p>
            <a:r>
              <a:rPr lang="en-GB" sz="1200" kern="1200" dirty="0">
                <a:solidFill>
                  <a:schemeClr val="tx1"/>
                </a:solidFill>
                <a:effectLst/>
                <a:latin typeface="+mn-lt"/>
                <a:ea typeface="+mn-ea"/>
                <a:cs typeface="+mn-cs"/>
              </a:rPr>
              <a:t>You can use them in any way that will help you.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an organisation one of the ways that can help teams use these is to discuss ‘Safety Moments’. The process for this is in the table below: </a:t>
            </a:r>
          </a:p>
          <a:p>
            <a:endParaRPr lang="en-GB" dirty="0"/>
          </a:p>
        </p:txBody>
      </p:sp>
      <p:sp>
        <p:nvSpPr>
          <p:cNvPr id="4" name="Slide Number Placeholder 3"/>
          <p:cNvSpPr>
            <a:spLocks noGrp="1"/>
          </p:cNvSpPr>
          <p:nvPr>
            <p:ph type="sldNum" sz="quarter" idx="10"/>
          </p:nvPr>
        </p:nvSpPr>
        <p:spPr/>
        <p:txBody>
          <a:bodyPr/>
          <a:lstStyle/>
          <a:p>
            <a:fld id="{15472769-9612-4ADA-A2AC-BC217F8D2480}" type="slidenum">
              <a:rPr lang="en-GB" smtClean="0"/>
              <a:t>27</a:t>
            </a:fld>
            <a:endParaRPr lang="en-GB" dirty="0"/>
          </a:p>
        </p:txBody>
      </p:sp>
    </p:spTree>
    <p:extLst>
      <p:ext uri="{BB962C8B-B14F-4D97-AF65-F5344CB8AC3E}">
        <p14:creationId xmlns:p14="http://schemas.microsoft.com/office/powerpoint/2010/main" val="271240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38103C-6EB5-4155-8EE4-7E59D048B71F}" type="datetimeFigureOut">
              <a:rPr lang="en-GB" smtClean="0"/>
              <a:t>17/11/2025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FAB1F-5D62-41A6-80D7-ABC684F06587}" type="slidenum">
              <a:rPr lang="en-GB" smtClean="0"/>
              <a:t>‹#›</a:t>
            </a:fld>
            <a:endParaRPr lang="en-GB"/>
          </a:p>
        </p:txBody>
      </p:sp>
    </p:spTree>
    <p:extLst>
      <p:ext uri="{BB962C8B-B14F-4D97-AF65-F5344CB8AC3E}">
        <p14:creationId xmlns:p14="http://schemas.microsoft.com/office/powerpoint/2010/main" val="416075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E4D3-4421-4D02-AD73-1E14A00A2A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6CEB5D-E92B-4B48-86B6-7A3FD3AF31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A40E9C-9F18-4468-A1E8-2796A9DAB861}"/>
              </a:ext>
            </a:extLst>
          </p:cNvPr>
          <p:cNvSpPr>
            <a:spLocks noGrp="1"/>
          </p:cNvSpPr>
          <p:nvPr>
            <p:ph type="dt" sz="half" idx="10"/>
          </p:nvPr>
        </p:nvSpPr>
        <p:spPr/>
        <p:txBody>
          <a:bodyPr/>
          <a:lstStyle/>
          <a:p>
            <a:fld id="{56B14CFF-20F7-4D13-96A7-DCCDFF0F142D}" type="datetimeFigureOut">
              <a:rPr lang="en-GB" smtClean="0"/>
              <a:t>17/11/2025</a:t>
            </a:fld>
            <a:endParaRPr lang="en-GB"/>
          </a:p>
        </p:txBody>
      </p:sp>
      <p:sp>
        <p:nvSpPr>
          <p:cNvPr id="5" name="Footer Placeholder 4">
            <a:extLst>
              <a:ext uri="{FF2B5EF4-FFF2-40B4-BE49-F238E27FC236}">
                <a16:creationId xmlns:a16="http://schemas.microsoft.com/office/drawing/2014/main" id="{0347CCE1-3D78-40CF-9DDD-D490B6288F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16C5A4-6AEA-47EB-9487-0E44D2916577}"/>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147508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9DB0-D44A-4955-A009-4AB046C936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311F6D-C444-4D60-8CF2-0FCC061D04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C71723-ACFF-4791-A2B3-F599F9CA032C}"/>
              </a:ext>
            </a:extLst>
          </p:cNvPr>
          <p:cNvSpPr>
            <a:spLocks noGrp="1"/>
          </p:cNvSpPr>
          <p:nvPr>
            <p:ph type="dt" sz="half" idx="10"/>
          </p:nvPr>
        </p:nvSpPr>
        <p:spPr/>
        <p:txBody>
          <a:bodyPr/>
          <a:lstStyle/>
          <a:p>
            <a:fld id="{56B14CFF-20F7-4D13-96A7-DCCDFF0F142D}" type="datetimeFigureOut">
              <a:rPr lang="en-GB" smtClean="0"/>
              <a:t>17/11/2025</a:t>
            </a:fld>
            <a:endParaRPr lang="en-GB"/>
          </a:p>
        </p:txBody>
      </p:sp>
      <p:sp>
        <p:nvSpPr>
          <p:cNvPr id="5" name="Footer Placeholder 4">
            <a:extLst>
              <a:ext uri="{FF2B5EF4-FFF2-40B4-BE49-F238E27FC236}">
                <a16:creationId xmlns:a16="http://schemas.microsoft.com/office/drawing/2014/main" id="{16D0E33F-E402-404C-AE63-5E99A0C253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6AB0C9-E2EA-4878-B2B5-FA59D9D1E807}"/>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1831969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367E4-7882-4408-A4C4-2B352E61B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2F3DF5-613A-461B-9491-731C636C9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F8777-7E6B-4BAE-88AF-F88CBE90821D}"/>
              </a:ext>
            </a:extLst>
          </p:cNvPr>
          <p:cNvSpPr>
            <a:spLocks noGrp="1"/>
          </p:cNvSpPr>
          <p:nvPr>
            <p:ph type="dt" sz="half" idx="10"/>
          </p:nvPr>
        </p:nvSpPr>
        <p:spPr/>
        <p:txBody>
          <a:bodyPr/>
          <a:lstStyle/>
          <a:p>
            <a:fld id="{56B14CFF-20F7-4D13-96A7-DCCDFF0F142D}" type="datetimeFigureOut">
              <a:rPr lang="en-GB" smtClean="0"/>
              <a:t>17/11/2025</a:t>
            </a:fld>
            <a:endParaRPr lang="en-GB"/>
          </a:p>
        </p:txBody>
      </p:sp>
      <p:sp>
        <p:nvSpPr>
          <p:cNvPr id="5" name="Footer Placeholder 4">
            <a:extLst>
              <a:ext uri="{FF2B5EF4-FFF2-40B4-BE49-F238E27FC236}">
                <a16:creationId xmlns:a16="http://schemas.microsoft.com/office/drawing/2014/main" id="{F9F5320C-509B-425A-B261-93B2054D93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2044F7-97F8-4230-B125-3769BA9CB3C3}"/>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4293795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B3D6-D94D-4CB3-B1C0-AABB4115BB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F182B7-8269-4E81-B37B-852DBD4C18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BA5263-66B7-4E2D-A8B1-9EBE4AF0F0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82199E-7C65-4991-881C-D1B06685A5BD}"/>
              </a:ext>
            </a:extLst>
          </p:cNvPr>
          <p:cNvSpPr>
            <a:spLocks noGrp="1"/>
          </p:cNvSpPr>
          <p:nvPr>
            <p:ph type="dt" sz="half" idx="10"/>
          </p:nvPr>
        </p:nvSpPr>
        <p:spPr/>
        <p:txBody>
          <a:bodyPr/>
          <a:lstStyle/>
          <a:p>
            <a:fld id="{56B14CFF-20F7-4D13-96A7-DCCDFF0F142D}" type="datetimeFigureOut">
              <a:rPr lang="en-GB" smtClean="0"/>
              <a:t>17/11/2025</a:t>
            </a:fld>
            <a:endParaRPr lang="en-GB"/>
          </a:p>
        </p:txBody>
      </p:sp>
      <p:sp>
        <p:nvSpPr>
          <p:cNvPr id="6" name="Footer Placeholder 5">
            <a:extLst>
              <a:ext uri="{FF2B5EF4-FFF2-40B4-BE49-F238E27FC236}">
                <a16:creationId xmlns:a16="http://schemas.microsoft.com/office/drawing/2014/main" id="{B5F26CB9-2F80-40D6-AEE4-7F69CCD5E6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307DE7-BBD9-4F84-BD38-95D883AD454A}"/>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3190572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5CDD-22F1-4690-8F54-229D3F7BFC0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4C93A1-5419-4952-9939-36EC676E1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EB8DB2-F497-41F5-901A-DBD9562506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BDE4770-02F9-438A-AD24-CDDACE87A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FF928-998D-4A10-A311-2B7D49E7B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F41ADF-BDFC-4D92-97F7-076DB6A3B004}"/>
              </a:ext>
            </a:extLst>
          </p:cNvPr>
          <p:cNvSpPr>
            <a:spLocks noGrp="1"/>
          </p:cNvSpPr>
          <p:nvPr>
            <p:ph type="dt" sz="half" idx="10"/>
          </p:nvPr>
        </p:nvSpPr>
        <p:spPr/>
        <p:txBody>
          <a:bodyPr/>
          <a:lstStyle/>
          <a:p>
            <a:fld id="{56B14CFF-20F7-4D13-96A7-DCCDFF0F142D}" type="datetimeFigureOut">
              <a:rPr lang="en-GB" smtClean="0"/>
              <a:t>17/11/2025</a:t>
            </a:fld>
            <a:endParaRPr lang="en-GB"/>
          </a:p>
        </p:txBody>
      </p:sp>
      <p:sp>
        <p:nvSpPr>
          <p:cNvPr id="8" name="Footer Placeholder 7">
            <a:extLst>
              <a:ext uri="{FF2B5EF4-FFF2-40B4-BE49-F238E27FC236}">
                <a16:creationId xmlns:a16="http://schemas.microsoft.com/office/drawing/2014/main" id="{E3713F50-8350-46AE-A1FA-CEF663A4523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456AC1F-D115-4161-9C1B-69D5912D158F}"/>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125953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4099-962C-48A8-9BA7-7352A50E7E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C893BA-A890-4387-B9AD-366510DB359A}"/>
              </a:ext>
            </a:extLst>
          </p:cNvPr>
          <p:cNvSpPr>
            <a:spLocks noGrp="1"/>
          </p:cNvSpPr>
          <p:nvPr>
            <p:ph type="dt" sz="half" idx="10"/>
          </p:nvPr>
        </p:nvSpPr>
        <p:spPr/>
        <p:txBody>
          <a:bodyPr/>
          <a:lstStyle/>
          <a:p>
            <a:fld id="{56B14CFF-20F7-4D13-96A7-DCCDFF0F142D}" type="datetimeFigureOut">
              <a:rPr lang="en-GB" smtClean="0"/>
              <a:t>17/11/2025</a:t>
            </a:fld>
            <a:endParaRPr lang="en-GB"/>
          </a:p>
        </p:txBody>
      </p:sp>
      <p:sp>
        <p:nvSpPr>
          <p:cNvPr id="4" name="Footer Placeholder 3">
            <a:extLst>
              <a:ext uri="{FF2B5EF4-FFF2-40B4-BE49-F238E27FC236}">
                <a16:creationId xmlns:a16="http://schemas.microsoft.com/office/drawing/2014/main" id="{FD330F92-C552-4201-829A-F59E3FCEE5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5F0937-E005-4BC9-98FE-88AF1F4C7443}"/>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2549711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87179-D16C-4A03-8516-6CDBCB28429D}"/>
              </a:ext>
            </a:extLst>
          </p:cNvPr>
          <p:cNvSpPr>
            <a:spLocks noGrp="1"/>
          </p:cNvSpPr>
          <p:nvPr>
            <p:ph type="dt" sz="half" idx="10"/>
          </p:nvPr>
        </p:nvSpPr>
        <p:spPr/>
        <p:txBody>
          <a:bodyPr/>
          <a:lstStyle/>
          <a:p>
            <a:fld id="{56B14CFF-20F7-4D13-96A7-DCCDFF0F142D}" type="datetimeFigureOut">
              <a:rPr lang="en-GB" smtClean="0"/>
              <a:t>17/11/2025</a:t>
            </a:fld>
            <a:endParaRPr lang="en-GB"/>
          </a:p>
        </p:txBody>
      </p:sp>
      <p:sp>
        <p:nvSpPr>
          <p:cNvPr id="3" name="Footer Placeholder 2">
            <a:extLst>
              <a:ext uri="{FF2B5EF4-FFF2-40B4-BE49-F238E27FC236}">
                <a16:creationId xmlns:a16="http://schemas.microsoft.com/office/drawing/2014/main" id="{0CCD10E8-32F7-48F3-89A8-DBEE644A36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08F8D8-EC07-49A9-8A7C-708C7DA01217}"/>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1509442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C7FA-B753-4221-8230-D5436B6233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1FA2AB-073C-42DD-83F2-C59D3EA5A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F6D1F6-9A13-4BD3-AA36-E168CAB2C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D434C-ECAD-4D0F-BDAB-FE59F18CDF56}"/>
              </a:ext>
            </a:extLst>
          </p:cNvPr>
          <p:cNvSpPr>
            <a:spLocks noGrp="1"/>
          </p:cNvSpPr>
          <p:nvPr>
            <p:ph type="dt" sz="half" idx="10"/>
          </p:nvPr>
        </p:nvSpPr>
        <p:spPr/>
        <p:txBody>
          <a:bodyPr/>
          <a:lstStyle/>
          <a:p>
            <a:fld id="{56B14CFF-20F7-4D13-96A7-DCCDFF0F142D}" type="datetimeFigureOut">
              <a:rPr lang="en-GB" smtClean="0"/>
              <a:t>17/11/2025</a:t>
            </a:fld>
            <a:endParaRPr lang="en-GB"/>
          </a:p>
        </p:txBody>
      </p:sp>
      <p:sp>
        <p:nvSpPr>
          <p:cNvPr id="6" name="Footer Placeholder 5">
            <a:extLst>
              <a:ext uri="{FF2B5EF4-FFF2-40B4-BE49-F238E27FC236}">
                <a16:creationId xmlns:a16="http://schemas.microsoft.com/office/drawing/2014/main" id="{91176B05-9E09-4423-B0AC-0431009ABB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A03131-4E9D-4ACB-9E5E-7C7EB2B8186F}"/>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1998441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2224-6BDE-46F4-BE5F-4F08F1467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9F6D58-213A-4551-9107-ACDB379AF2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84F30E-3314-4F33-A4D3-59CFD4072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79033-39A6-4309-9A08-B0CAEFF811D9}"/>
              </a:ext>
            </a:extLst>
          </p:cNvPr>
          <p:cNvSpPr>
            <a:spLocks noGrp="1"/>
          </p:cNvSpPr>
          <p:nvPr>
            <p:ph type="dt" sz="half" idx="10"/>
          </p:nvPr>
        </p:nvSpPr>
        <p:spPr/>
        <p:txBody>
          <a:bodyPr/>
          <a:lstStyle/>
          <a:p>
            <a:fld id="{56B14CFF-20F7-4D13-96A7-DCCDFF0F142D}" type="datetimeFigureOut">
              <a:rPr lang="en-GB" smtClean="0"/>
              <a:t>17/11/2025</a:t>
            </a:fld>
            <a:endParaRPr lang="en-GB"/>
          </a:p>
        </p:txBody>
      </p:sp>
      <p:sp>
        <p:nvSpPr>
          <p:cNvPr id="6" name="Footer Placeholder 5">
            <a:extLst>
              <a:ext uri="{FF2B5EF4-FFF2-40B4-BE49-F238E27FC236}">
                <a16:creationId xmlns:a16="http://schemas.microsoft.com/office/drawing/2014/main" id="{2797C259-A87F-4A0D-A036-11097383E0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10715D-97F9-4ECE-BB46-74600BC8C907}"/>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820044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D39ED-78A6-4F46-A85E-F9B6B2C5C2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CC8C8B-7087-479A-98F0-A44013B269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0AA815-A73D-4504-B07F-B2341615CD96}"/>
              </a:ext>
            </a:extLst>
          </p:cNvPr>
          <p:cNvSpPr>
            <a:spLocks noGrp="1"/>
          </p:cNvSpPr>
          <p:nvPr>
            <p:ph type="dt" sz="half" idx="10"/>
          </p:nvPr>
        </p:nvSpPr>
        <p:spPr/>
        <p:txBody>
          <a:bodyPr/>
          <a:lstStyle/>
          <a:p>
            <a:fld id="{56B14CFF-20F7-4D13-96A7-DCCDFF0F142D}" type="datetimeFigureOut">
              <a:rPr lang="en-GB" smtClean="0"/>
              <a:t>17/11/2025</a:t>
            </a:fld>
            <a:endParaRPr lang="en-GB"/>
          </a:p>
        </p:txBody>
      </p:sp>
      <p:sp>
        <p:nvSpPr>
          <p:cNvPr id="5" name="Footer Placeholder 4">
            <a:extLst>
              <a:ext uri="{FF2B5EF4-FFF2-40B4-BE49-F238E27FC236}">
                <a16:creationId xmlns:a16="http://schemas.microsoft.com/office/drawing/2014/main" id="{4B704465-1303-4F3C-A48C-2BEF6694F6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8A0C42-2014-465F-B262-0685FF5AA8AD}"/>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379279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8103C-6EB5-4155-8EE4-7E59D048B71F}" type="datetimeFigureOut">
              <a:rPr lang="en-GB" smtClean="0"/>
              <a:t>17/11/2025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DFAB1F-5D62-41A6-80D7-ABC684F06587}" type="slidenum">
              <a:rPr lang="en-GB" smtClean="0"/>
              <a:t>‹#›</a:t>
            </a:fld>
            <a:endParaRPr lang="en-GB"/>
          </a:p>
        </p:txBody>
      </p:sp>
    </p:spTree>
    <p:extLst>
      <p:ext uri="{BB962C8B-B14F-4D97-AF65-F5344CB8AC3E}">
        <p14:creationId xmlns:p14="http://schemas.microsoft.com/office/powerpoint/2010/main" val="3430542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16E569-C382-48DA-8CC0-5358226C38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75185C-E24D-4C8C-9962-73CBC778D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6EFB65-E4FC-4A40-9E78-1CD487099C70}"/>
              </a:ext>
            </a:extLst>
          </p:cNvPr>
          <p:cNvSpPr>
            <a:spLocks noGrp="1"/>
          </p:cNvSpPr>
          <p:nvPr>
            <p:ph type="dt" sz="half" idx="10"/>
          </p:nvPr>
        </p:nvSpPr>
        <p:spPr/>
        <p:txBody>
          <a:bodyPr/>
          <a:lstStyle/>
          <a:p>
            <a:fld id="{56B14CFF-20F7-4D13-96A7-DCCDFF0F142D}" type="datetimeFigureOut">
              <a:rPr lang="en-GB" smtClean="0"/>
              <a:t>17/11/2025</a:t>
            </a:fld>
            <a:endParaRPr lang="en-GB"/>
          </a:p>
        </p:txBody>
      </p:sp>
      <p:sp>
        <p:nvSpPr>
          <p:cNvPr id="5" name="Footer Placeholder 4">
            <a:extLst>
              <a:ext uri="{FF2B5EF4-FFF2-40B4-BE49-F238E27FC236}">
                <a16:creationId xmlns:a16="http://schemas.microsoft.com/office/drawing/2014/main" id="{C00FD3B6-B6AC-471B-A075-1D46EC6D44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AF308E-EF09-435D-BF80-7E917D88CEEF}"/>
              </a:ext>
            </a:extLst>
          </p:cNvPr>
          <p:cNvSpPr>
            <a:spLocks noGrp="1"/>
          </p:cNvSpPr>
          <p:nvPr>
            <p:ph type="sldNum" sz="quarter" idx="12"/>
          </p:nvPr>
        </p:nvSpPr>
        <p:spPr/>
        <p:txBody>
          <a:bodyPr/>
          <a:lstStyle/>
          <a:p>
            <a:fld id="{B57AB7C9-F60A-4FFC-8D6F-EB03525ACE9C}" type="slidenum">
              <a:rPr lang="en-GB" smtClean="0"/>
              <a:t>‹#›</a:t>
            </a:fld>
            <a:endParaRPr lang="en-GB"/>
          </a:p>
        </p:txBody>
      </p:sp>
    </p:spTree>
    <p:extLst>
      <p:ext uri="{BB962C8B-B14F-4D97-AF65-F5344CB8AC3E}">
        <p14:creationId xmlns:p14="http://schemas.microsoft.com/office/powerpoint/2010/main" val="172897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8103C-6EB5-4155-8EE4-7E59D048B71F}" type="datetimeFigureOut">
              <a:rPr lang="en-GB" smtClean="0"/>
              <a:t>17/11/2025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DFAB1F-5D62-41A6-80D7-ABC684F06587}" type="slidenum">
              <a:rPr lang="en-GB" smtClean="0"/>
              <a:t>‹#›</a:t>
            </a:fld>
            <a:endParaRPr lang="en-GB"/>
          </a:p>
        </p:txBody>
      </p:sp>
    </p:spTree>
    <p:extLst>
      <p:ext uri="{BB962C8B-B14F-4D97-AF65-F5344CB8AC3E}">
        <p14:creationId xmlns:p14="http://schemas.microsoft.com/office/powerpoint/2010/main" val="294218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0854"/>
            <a:ext cx="10515600" cy="5455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8103C-6EB5-4155-8EE4-7E59D048B71F}" type="datetimeFigureOut">
              <a:rPr lang="en-GB" smtClean="0"/>
              <a:t>17/11/2025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FAB1F-5D62-41A6-80D7-ABC684F06587}" type="slidenum">
              <a:rPr lang="en-GB" smtClean="0"/>
              <a:t>‹#›</a:t>
            </a:fld>
            <a:endParaRPr lang="en-GB"/>
          </a:p>
        </p:txBody>
      </p:sp>
    </p:spTree>
    <p:extLst>
      <p:ext uri="{BB962C8B-B14F-4D97-AF65-F5344CB8AC3E}">
        <p14:creationId xmlns:p14="http://schemas.microsoft.com/office/powerpoint/2010/main" val="152078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8103C-6EB5-4155-8EE4-7E59D048B71F}" type="datetimeFigureOut">
              <a:rPr lang="en-GB" smtClean="0"/>
              <a:t>17/11/2025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DFAB1F-5D62-41A6-80D7-ABC684F06587}" type="slidenum">
              <a:rPr lang="en-GB" smtClean="0"/>
              <a:t>‹#›</a:t>
            </a:fld>
            <a:endParaRPr lang="en-GB"/>
          </a:p>
        </p:txBody>
      </p:sp>
    </p:spTree>
    <p:extLst>
      <p:ext uri="{BB962C8B-B14F-4D97-AF65-F5344CB8AC3E}">
        <p14:creationId xmlns:p14="http://schemas.microsoft.com/office/powerpoint/2010/main" val="285632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8103C-6EB5-4155-8EE4-7E59D048B71F}" type="datetimeFigureOut">
              <a:rPr lang="en-GB" smtClean="0"/>
              <a:t>17/11/2025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DFAB1F-5D62-41A6-80D7-ABC684F06587}" type="slidenum">
              <a:rPr lang="en-GB" smtClean="0"/>
              <a:t>‹#›</a:t>
            </a:fld>
            <a:endParaRPr lang="en-GB"/>
          </a:p>
        </p:txBody>
      </p:sp>
    </p:spTree>
    <p:extLst>
      <p:ext uri="{BB962C8B-B14F-4D97-AF65-F5344CB8AC3E}">
        <p14:creationId xmlns:p14="http://schemas.microsoft.com/office/powerpoint/2010/main" val="30924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38103C-6EB5-4155-8EE4-7E59D048B71F}" type="datetimeFigureOut">
              <a:rPr lang="en-GB" smtClean="0"/>
              <a:t>17/11/2025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DFAB1F-5D62-41A6-80D7-ABC684F06587}" type="slidenum">
              <a:rPr lang="en-GB" smtClean="0"/>
              <a:t>‹#›</a:t>
            </a:fld>
            <a:endParaRPr lang="en-GB"/>
          </a:p>
        </p:txBody>
      </p:sp>
    </p:spTree>
    <p:extLst>
      <p:ext uri="{BB962C8B-B14F-4D97-AF65-F5344CB8AC3E}">
        <p14:creationId xmlns:p14="http://schemas.microsoft.com/office/powerpoint/2010/main" val="2560727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4868" y="-25930"/>
            <a:ext cx="12201733" cy="6912000"/>
          </a:xfrm>
          <a:prstGeom prst="rect">
            <a:avLst/>
          </a:prstGeom>
        </p:spPr>
      </p:pic>
    </p:spTree>
    <p:extLst>
      <p:ext uri="{BB962C8B-B14F-4D97-AF65-F5344CB8AC3E}">
        <p14:creationId xmlns:p14="http://schemas.microsoft.com/office/powerpoint/2010/main" val="16850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pic>
        <p:nvPicPr>
          <p:cNvPr id="9" name="Picture 8"/>
          <p:cNvPicPr>
            <a:picLocks/>
          </p:cNvPicPr>
          <p:nvPr/>
        </p:nvPicPr>
        <p:blipFill>
          <a:blip r:embed="rId2">
            <a:extLst>
              <a:ext uri="{28A0092B-C50C-407E-A947-70E740481C1C}">
                <a14:useLocalDpi xmlns:a14="http://schemas.microsoft.com/office/drawing/2010/main" val="0"/>
              </a:ext>
            </a:extLst>
          </a:blip>
          <a:stretch>
            <a:fillRect/>
          </a:stretch>
        </p:blipFill>
        <p:spPr>
          <a:xfrm>
            <a:off x="-11419" y="-25930"/>
            <a:ext cx="12214835" cy="6912000"/>
          </a:xfrm>
          <a:prstGeom prst="rect">
            <a:avLst/>
          </a:prstGeom>
        </p:spPr>
      </p:pic>
      <p:sp>
        <p:nvSpPr>
          <p:cNvPr id="4" name="Title Placeholder 1"/>
          <p:cNvSpPr txBox="1">
            <a:spLocks/>
          </p:cNvSpPr>
          <p:nvPr/>
        </p:nvSpPr>
        <p:spPr>
          <a:xfrm>
            <a:off x="2558043" y="5287201"/>
            <a:ext cx="4369748" cy="197876"/>
          </a:xfrm>
          <a:prstGeom prst="rect">
            <a:avLst/>
          </a:prstGeom>
        </p:spPr>
        <p:txBody>
          <a:bodyPr vert="horz" lIns="0" tIns="0" rIns="0" bIns="0" rtlCol="0" anchor="t" anchorCtr="0">
            <a:noAutofit/>
          </a:bodyPr>
          <a:lstStyle>
            <a:lvl1pPr algn="l" defTabSz="457200" rtl="0" eaLnBrk="1" latinLnBrk="0" hangingPunct="1">
              <a:spcBef>
                <a:spcPct val="0"/>
              </a:spcBef>
              <a:spcAft>
                <a:spcPts val="0"/>
              </a:spcAft>
              <a:buNone/>
              <a:defRPr sz="1200" b="1" i="0" kern="1200">
                <a:solidFill>
                  <a:schemeClr val="bg1"/>
                </a:solidFill>
                <a:latin typeface="Calibri" charset="0"/>
                <a:ea typeface="Calibri" charset="0"/>
                <a:cs typeface="Calibri" charset="0"/>
              </a:defRPr>
            </a:lvl1pPr>
          </a:lstStyle>
          <a:p>
            <a:r>
              <a:rPr lang="en-US" sz="1200" dirty="0" err="1"/>
              <a:t>www.nes.scot.nhs.uk</a:t>
            </a:r>
            <a:endParaRPr lang="en-US" sz="1200" dirty="0"/>
          </a:p>
        </p:txBody>
      </p:sp>
      <p:sp>
        <p:nvSpPr>
          <p:cNvPr id="5" name="Title Placeholder 1"/>
          <p:cNvSpPr txBox="1">
            <a:spLocks/>
          </p:cNvSpPr>
          <p:nvPr/>
        </p:nvSpPr>
        <p:spPr>
          <a:xfrm>
            <a:off x="2558043" y="5066332"/>
            <a:ext cx="4369748" cy="213646"/>
          </a:xfrm>
          <a:prstGeom prst="rect">
            <a:avLst/>
          </a:prstGeom>
        </p:spPr>
        <p:txBody>
          <a:bodyPr vert="horz" lIns="0" tIns="0" rIns="0" bIns="0" rtlCol="0" anchor="t" anchorCtr="0">
            <a:noAutofit/>
          </a:bodyPr>
          <a:lstStyle>
            <a:lvl1pPr algn="l" defTabSz="457200" rtl="0" eaLnBrk="1" latinLnBrk="0" hangingPunct="1">
              <a:spcBef>
                <a:spcPct val="0"/>
              </a:spcBef>
              <a:spcAft>
                <a:spcPts val="900"/>
              </a:spcAft>
              <a:buNone/>
              <a:defRPr sz="1200" b="0" i="0" kern="1200">
                <a:solidFill>
                  <a:schemeClr val="bg1"/>
                </a:solidFill>
                <a:latin typeface="Calibri" charset="0"/>
                <a:ea typeface="Calibri" charset="0"/>
                <a:cs typeface="Calibri" charset="0"/>
              </a:defRPr>
            </a:lvl1pPr>
          </a:lstStyle>
          <a:p>
            <a:r>
              <a:rPr lang="en-US" sz="1200" dirty="0" err="1"/>
              <a:t>tel</a:t>
            </a:r>
            <a:r>
              <a:rPr lang="en-US" sz="1200" dirty="0"/>
              <a:t>: 0131 656 3200  |  fax: 0131 656 3201</a:t>
            </a:r>
          </a:p>
        </p:txBody>
      </p:sp>
      <p:sp>
        <p:nvSpPr>
          <p:cNvPr id="6" name="Title Placeholder 1"/>
          <p:cNvSpPr txBox="1">
            <a:spLocks/>
          </p:cNvSpPr>
          <p:nvPr/>
        </p:nvSpPr>
        <p:spPr>
          <a:xfrm>
            <a:off x="537435" y="5851222"/>
            <a:ext cx="11117128" cy="375296"/>
          </a:xfrm>
          <a:prstGeom prst="rect">
            <a:avLst/>
          </a:prstGeom>
        </p:spPr>
        <p:txBody>
          <a:bodyPr vert="horz" lIns="0" tIns="0" rIns="0" bIns="0" rtlCol="0" anchor="t" anchorCtr="0">
            <a:noAutofit/>
          </a:bodyPr>
          <a:lstStyle>
            <a:lvl1pPr algn="l" defTabSz="457200" rtl="0" eaLnBrk="1" latinLnBrk="0" hangingPunct="1">
              <a:spcBef>
                <a:spcPct val="0"/>
              </a:spcBef>
              <a:spcAft>
                <a:spcPts val="900"/>
              </a:spcAft>
              <a:buNone/>
              <a:defRPr sz="1200" b="0" i="0" kern="1200">
                <a:solidFill>
                  <a:schemeClr val="bg1"/>
                </a:solidFill>
                <a:latin typeface="Calibri" charset="0"/>
                <a:ea typeface="Calibri" charset="0"/>
                <a:cs typeface="Calibri" charset="0"/>
              </a:defRPr>
            </a:lvl1pPr>
          </a:lstStyle>
          <a:p>
            <a:pPr algn="ctr"/>
            <a:r>
              <a:rPr lang="en-US" sz="1100" dirty="0"/>
              <a:t>©  NHS Education for Scotland 2017. You can copy or reproduce the information in this document for use within </a:t>
            </a:r>
            <a:r>
              <a:rPr lang="en-US" sz="1100" dirty="0" err="1"/>
              <a:t>NHSScotland</a:t>
            </a:r>
            <a:r>
              <a:rPr lang="en-US" sz="1100" dirty="0"/>
              <a:t> and for non-commercial educational purposes.  Use of this document for commercial purposes is permitted only with the written permission of NES.</a:t>
            </a:r>
          </a:p>
        </p:txBody>
      </p:sp>
      <p:sp>
        <p:nvSpPr>
          <p:cNvPr id="7" name="Title Placeholder 1"/>
          <p:cNvSpPr txBox="1">
            <a:spLocks/>
          </p:cNvSpPr>
          <p:nvPr/>
        </p:nvSpPr>
        <p:spPr>
          <a:xfrm>
            <a:off x="2558043" y="4264501"/>
            <a:ext cx="4369748" cy="801831"/>
          </a:xfrm>
          <a:prstGeom prst="rect">
            <a:avLst/>
          </a:prstGeom>
        </p:spPr>
        <p:txBody>
          <a:bodyPr vert="horz" lIns="0" tIns="0" rIns="0" bIns="0" rtlCol="0" anchor="t" anchorCtr="0">
            <a:noAutofit/>
          </a:bodyPr>
          <a:lstStyle>
            <a:lvl1pPr algn="l" defTabSz="457200" rtl="0" eaLnBrk="1" latinLnBrk="0" hangingPunct="1">
              <a:spcBef>
                <a:spcPct val="0"/>
              </a:spcBef>
              <a:spcAft>
                <a:spcPts val="900"/>
              </a:spcAft>
              <a:buNone/>
              <a:defRPr sz="1200" b="0" i="0" kern="1200">
                <a:solidFill>
                  <a:schemeClr val="bg1"/>
                </a:solidFill>
                <a:latin typeface="Calibri" charset="0"/>
                <a:ea typeface="Calibri" charset="0"/>
                <a:cs typeface="Calibri" charset="0"/>
              </a:defRPr>
            </a:lvl1pPr>
          </a:lstStyle>
          <a:p>
            <a:r>
              <a:rPr lang="en-US" sz="1200" dirty="0"/>
              <a:t>NHS Education for Scotland</a:t>
            </a:r>
            <a:br>
              <a:rPr lang="en-US" sz="1200" dirty="0"/>
            </a:br>
            <a:r>
              <a:rPr lang="en-US" sz="1200" dirty="0"/>
              <a:t>Westport 102</a:t>
            </a:r>
            <a:br>
              <a:rPr lang="en-US" sz="1200" dirty="0"/>
            </a:br>
            <a:r>
              <a:rPr lang="en-US" sz="1200" dirty="0"/>
              <a:t>West Port</a:t>
            </a:r>
            <a:br>
              <a:rPr lang="en-US" sz="1200" dirty="0"/>
            </a:br>
            <a:r>
              <a:rPr lang="en-US" sz="1200" dirty="0"/>
              <a:t>Edinburgh EH3 9DN</a:t>
            </a:r>
          </a:p>
        </p:txBody>
      </p:sp>
    </p:spTree>
    <p:extLst>
      <p:ext uri="{BB962C8B-B14F-4D97-AF65-F5344CB8AC3E}">
        <p14:creationId xmlns:p14="http://schemas.microsoft.com/office/powerpoint/2010/main" val="154457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8261"/>
            <a:ext cx="12192000" cy="1385587"/>
          </a:xfrm>
          <a:prstGeom prst="rect">
            <a:avLst/>
          </a:prstGeom>
          <a:solidFill>
            <a:srgbClr val="CBF7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p:nvSpPr>
        <p:spPr>
          <a:xfrm>
            <a:off x="0" y="-18260"/>
            <a:ext cx="12192000" cy="520182"/>
          </a:xfrm>
          <a:prstGeom prst="rect">
            <a:avLst/>
          </a:prstGeom>
          <a:solidFill>
            <a:srgbClr val="6A24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Box 8"/>
          <p:cNvSpPr txBox="1"/>
          <p:nvPr/>
        </p:nvSpPr>
        <p:spPr>
          <a:xfrm>
            <a:off x="251035" y="141112"/>
            <a:ext cx="5001783" cy="194669"/>
          </a:xfrm>
          <a:prstGeom prst="rect">
            <a:avLst/>
          </a:prstGeom>
          <a:noFill/>
        </p:spPr>
        <p:txBody>
          <a:bodyPr wrap="square" lIns="0" tIns="0" rIns="0" bIns="0" rtlCol="0">
            <a:spAutoFit/>
          </a:bodyPr>
          <a:lstStyle/>
          <a:p>
            <a:r>
              <a:rPr lang="en-US" sz="1250" b="0" i="0" dirty="0">
                <a:solidFill>
                  <a:srgbClr val="66DCFF"/>
                </a:solidFill>
                <a:latin typeface="Calibri Light" charset="0"/>
                <a:ea typeface="Calibri Light" charset="0"/>
                <a:cs typeface="Calibri Light" charset="0"/>
              </a:rPr>
              <a:t>NHS EDUCATION</a:t>
            </a:r>
            <a:r>
              <a:rPr lang="en-US" sz="1250" b="0" i="0" baseline="0" dirty="0">
                <a:solidFill>
                  <a:srgbClr val="66DCFF"/>
                </a:solidFill>
                <a:latin typeface="Calibri Light" charset="0"/>
                <a:ea typeface="Calibri Light" charset="0"/>
                <a:cs typeface="Calibri Light" charset="0"/>
              </a:rPr>
              <a:t> FOR SCOTLAND</a:t>
            </a:r>
            <a:endParaRPr lang="en-US" sz="1250" b="0" i="0" dirty="0">
              <a:solidFill>
                <a:srgbClr val="66DCFF"/>
              </a:solidFill>
              <a:latin typeface="Calibri Light" charset="0"/>
              <a:ea typeface="Calibri Light" charset="0"/>
              <a:cs typeface="Calibri Light" charset="0"/>
            </a:endParaRPr>
          </a:p>
        </p:txBody>
      </p:sp>
      <p:sp>
        <p:nvSpPr>
          <p:cNvPr id="10" name="TextBox 9"/>
          <p:cNvSpPr txBox="1"/>
          <p:nvPr/>
        </p:nvSpPr>
        <p:spPr>
          <a:xfrm>
            <a:off x="6451087" y="141112"/>
            <a:ext cx="5457915" cy="205441"/>
          </a:xfrm>
          <a:prstGeom prst="rect">
            <a:avLst/>
          </a:prstGeom>
          <a:noFill/>
        </p:spPr>
        <p:txBody>
          <a:bodyPr wrap="square" lIns="0" tIns="0" rIns="0" bIns="0" rtlCol="0">
            <a:spAutoFit/>
          </a:bodyPr>
          <a:lstStyle/>
          <a:p>
            <a:pPr algn="r"/>
            <a:r>
              <a:rPr lang="en-US" sz="1335" b="1" i="0" dirty="0">
                <a:solidFill>
                  <a:schemeClr val="bg1"/>
                </a:solidFill>
                <a:latin typeface="Calibri" charset="0"/>
                <a:ea typeface="Calibri" charset="0"/>
                <a:cs typeface="Calibri" charset="0"/>
              </a:rPr>
              <a:t>SAFETY</a:t>
            </a:r>
            <a:r>
              <a:rPr lang="en-US" sz="1335" b="1" i="0" baseline="0" dirty="0">
                <a:solidFill>
                  <a:schemeClr val="bg1"/>
                </a:solidFill>
                <a:latin typeface="Calibri" charset="0"/>
                <a:ea typeface="Calibri" charset="0"/>
                <a:cs typeface="Calibri" charset="0"/>
              </a:rPr>
              <a:t>, SKILLS &amp; IMPROVEMENT</a:t>
            </a:r>
            <a:endParaRPr lang="en-US" sz="1335" b="1" i="0" dirty="0">
              <a:solidFill>
                <a:schemeClr val="bg1"/>
              </a:solidFill>
              <a:latin typeface="Calibri" charset="0"/>
              <a:ea typeface="Calibri" charset="0"/>
              <a:cs typeface="Calibri" charset="0"/>
            </a:endParaRPr>
          </a:p>
        </p:txBody>
      </p:sp>
      <p:sp>
        <p:nvSpPr>
          <p:cNvPr id="11" name="Rectangle 10"/>
          <p:cNvSpPr/>
          <p:nvPr/>
        </p:nvSpPr>
        <p:spPr>
          <a:xfrm>
            <a:off x="0" y="6657785"/>
            <a:ext cx="12192000" cy="207250"/>
          </a:xfrm>
          <a:prstGeom prst="rect">
            <a:avLst/>
          </a:prstGeom>
          <a:solidFill>
            <a:srgbClr val="6A24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38200" y="820449"/>
            <a:ext cx="10515600" cy="54555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69425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8103C-6EB5-4155-8EE4-7E59D048B71F}" type="datetimeFigureOut">
              <a:rPr lang="en-GB" smtClean="0"/>
              <a:t>17/11/2025</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FAB1F-5D62-41A6-80D7-ABC684F06587}" type="slidenum">
              <a:rPr lang="en-GB" smtClean="0"/>
              <a:t>‹#›</a:t>
            </a:fld>
            <a:endParaRPr lang="en-GB"/>
          </a:p>
        </p:txBody>
      </p:sp>
    </p:spTree>
    <p:extLst>
      <p:ext uri="{BB962C8B-B14F-4D97-AF65-F5344CB8AC3E}">
        <p14:creationId xmlns:p14="http://schemas.microsoft.com/office/powerpoint/2010/main" val="507769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3600" b="1" kern="1200">
          <a:solidFill>
            <a:srgbClr val="6A24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FAF8BF-32F1-4756-B3B2-D37AD124F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ADC9D6-7F9B-4D9B-BD9E-1FAA8E910C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EF8DE-2223-463E-A6A7-7E8BDC6F8C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14CFF-20F7-4D13-96A7-DCCDFF0F142D}" type="datetimeFigureOut">
              <a:rPr lang="en-GB" smtClean="0"/>
              <a:t>17/11/2025</a:t>
            </a:fld>
            <a:endParaRPr lang="en-GB"/>
          </a:p>
        </p:txBody>
      </p:sp>
      <p:sp>
        <p:nvSpPr>
          <p:cNvPr id="5" name="Footer Placeholder 4">
            <a:extLst>
              <a:ext uri="{FF2B5EF4-FFF2-40B4-BE49-F238E27FC236}">
                <a16:creationId xmlns:a16="http://schemas.microsoft.com/office/drawing/2014/main" id="{7F8E6680-0F5D-4D60-8C19-1C3C120E7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5E8AA3-2751-4E70-AFA8-16194093D0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AB7C9-F60A-4FFC-8D6F-EB03525ACE9C}" type="slidenum">
              <a:rPr lang="en-GB" smtClean="0"/>
              <a:t>‹#›</a:t>
            </a:fld>
            <a:endParaRPr lang="en-GB"/>
          </a:p>
        </p:txBody>
      </p:sp>
    </p:spTree>
    <p:extLst>
      <p:ext uri="{BB962C8B-B14F-4D97-AF65-F5344CB8AC3E}">
        <p14:creationId xmlns:p14="http://schemas.microsoft.com/office/powerpoint/2010/main" val="2079607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823322014"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hyperlink" Target="https://youtu.be/54tytXTbXV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vimeo.com/822660732"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youtu.be/xExcMoZSoD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vimeo.com/824025503"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hyperlink" Target="https://youtu.be/FXX4xJyXW9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vimeo.com/826156035"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hyperlink" Target="https://youtu.be/oWLy97bXJZ4"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vimeo.com/822673314" TargetMode="External"/><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youtu.be/3Dgn4xahzXA" TargetMode="Externa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0A060D-74D8-4D3C-843C-1AEF134F51AE}"/>
              </a:ext>
            </a:extLst>
          </p:cNvPr>
          <p:cNvSpPr>
            <a:spLocks noGrp="1"/>
          </p:cNvSpPr>
          <p:nvPr>
            <p:ph type="title"/>
          </p:nvPr>
        </p:nvSpPr>
        <p:spPr>
          <a:xfrm>
            <a:off x="1246909" y="783771"/>
            <a:ext cx="9951521" cy="2852737"/>
          </a:xfrm>
        </p:spPr>
        <p:txBody>
          <a:bodyPr/>
          <a:lstStyle/>
          <a:p>
            <a:pPr algn="ctr"/>
            <a:br>
              <a:rPr lang="en-GB" sz="4400" dirty="0">
                <a:solidFill>
                  <a:srgbClr val="7030A0"/>
                </a:solidFill>
                <a:latin typeface="Calibri" panose="020F0502020204030204" pitchFamily="34" charset="0"/>
                <a:ea typeface="Calibri" panose="020F0502020204030204" pitchFamily="34" charset="0"/>
              </a:rPr>
            </a:br>
            <a:r>
              <a:rPr lang="en-GB" sz="4400" dirty="0">
                <a:solidFill>
                  <a:srgbClr val="7030A0"/>
                </a:solidFill>
                <a:latin typeface="Calibri" panose="020F0502020204030204" pitchFamily="34" charset="0"/>
                <a:ea typeface="Calibri" panose="020F0502020204030204" pitchFamily="34" charset="0"/>
              </a:rPr>
              <a:t>Human Factors &amp; Ergonomics</a:t>
            </a:r>
            <a:br>
              <a:rPr lang="en-GB" sz="4400" dirty="0">
                <a:solidFill>
                  <a:srgbClr val="7030A0"/>
                </a:solidFill>
                <a:latin typeface="Calibri" panose="020F0502020204030204" pitchFamily="34" charset="0"/>
                <a:ea typeface="Calibri" panose="020F0502020204030204" pitchFamily="34" charset="0"/>
              </a:rPr>
            </a:br>
            <a:r>
              <a:rPr lang="en-GB" sz="3200" dirty="0">
                <a:solidFill>
                  <a:srgbClr val="7030A0"/>
                </a:solidFill>
                <a:latin typeface="Calibri" panose="020F0502020204030204" pitchFamily="34" charset="0"/>
                <a:ea typeface="Calibri" panose="020F0502020204030204" pitchFamily="34" charset="0"/>
              </a:rPr>
              <a:t>‘</a:t>
            </a:r>
            <a:r>
              <a:rPr lang="en-GB" sz="3200" dirty="0">
                <a:solidFill>
                  <a:srgbClr val="7030A0"/>
                </a:solidFill>
                <a:ea typeface="Calibri" panose="020F0502020204030204" pitchFamily="34" charset="0"/>
              </a:rPr>
              <a:t>Brilliant Basics’ for Health &amp; Social Care Teaching Faculty</a:t>
            </a:r>
            <a:endParaRPr lang="en-GB" sz="3200" dirty="0">
              <a:solidFill>
                <a:srgbClr val="7030A0"/>
              </a:solidFill>
            </a:endParaRPr>
          </a:p>
        </p:txBody>
      </p:sp>
      <p:pic>
        <p:nvPicPr>
          <p:cNvPr id="5" name="Picture 4">
            <a:extLst>
              <a:ext uri="{FF2B5EF4-FFF2-40B4-BE49-F238E27FC236}">
                <a16:creationId xmlns:a16="http://schemas.microsoft.com/office/drawing/2014/main" id="{B4A6C273-D3AF-882A-7A58-DC5A9DD30F82}"/>
              </a:ext>
            </a:extLst>
          </p:cNvPr>
          <p:cNvPicPr>
            <a:picLocks noChangeAspect="1"/>
          </p:cNvPicPr>
          <p:nvPr/>
        </p:nvPicPr>
        <p:blipFill>
          <a:blip r:embed="rId2"/>
          <a:stretch>
            <a:fillRect/>
          </a:stretch>
        </p:blipFill>
        <p:spPr>
          <a:xfrm>
            <a:off x="4882491" y="5142016"/>
            <a:ext cx="2427018" cy="1287181"/>
          </a:xfrm>
          <a:prstGeom prst="rect">
            <a:avLst/>
          </a:prstGeom>
        </p:spPr>
      </p:pic>
    </p:spTree>
    <p:extLst>
      <p:ext uri="{BB962C8B-B14F-4D97-AF65-F5344CB8AC3E}">
        <p14:creationId xmlns:p14="http://schemas.microsoft.com/office/powerpoint/2010/main" val="89150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9759"/>
            <a:ext cx="10515600" cy="545552"/>
          </a:xfrm>
        </p:spPr>
        <p:txBody>
          <a:bodyPr/>
          <a:lstStyle/>
          <a:p>
            <a:pPr algn="ctr"/>
            <a:r>
              <a:rPr lang="en-GB" dirty="0"/>
              <a:t>Human Factors – Sociotechnical System Models</a:t>
            </a:r>
          </a:p>
        </p:txBody>
      </p:sp>
      <p:sp>
        <p:nvSpPr>
          <p:cNvPr id="6" name="Title 1">
            <a:extLst>
              <a:ext uri="{FF2B5EF4-FFF2-40B4-BE49-F238E27FC236}">
                <a16:creationId xmlns:a16="http://schemas.microsoft.com/office/drawing/2014/main" id="{7925A574-110A-4883-A83D-F452FE620DE9}"/>
              </a:ext>
            </a:extLst>
          </p:cNvPr>
          <p:cNvSpPr txBox="1">
            <a:spLocks/>
          </p:cNvSpPr>
          <p:nvPr/>
        </p:nvSpPr>
        <p:spPr>
          <a:xfrm>
            <a:off x="6368142" y="1121730"/>
            <a:ext cx="5823857" cy="920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6A2480"/>
                </a:solidFill>
                <a:latin typeface="+mj-lt"/>
                <a:ea typeface="+mj-ea"/>
                <a:cs typeface="+mj-cs"/>
              </a:defRPr>
            </a:lvl1pPr>
          </a:lstStyle>
          <a:p>
            <a:pPr algn="ctr"/>
            <a:r>
              <a:rPr lang="en-GB" sz="1800" dirty="0"/>
              <a:t>System Engineering Initiative for Patient Safety (SEIPS) Model </a:t>
            </a:r>
          </a:p>
          <a:p>
            <a:pPr algn="ctr"/>
            <a:r>
              <a:rPr lang="en-GB" sz="1800" dirty="0"/>
              <a:t>(</a:t>
            </a:r>
            <a:r>
              <a:rPr lang="en-GB" sz="1800" dirty="0" err="1"/>
              <a:t>Carayon</a:t>
            </a:r>
            <a:r>
              <a:rPr lang="en-GB" sz="1800" dirty="0"/>
              <a:t>, 2006)</a:t>
            </a:r>
          </a:p>
        </p:txBody>
      </p:sp>
      <p:pic>
        <p:nvPicPr>
          <p:cNvPr id="7" name="Picture 6">
            <a:extLst>
              <a:ext uri="{FF2B5EF4-FFF2-40B4-BE49-F238E27FC236}">
                <a16:creationId xmlns:a16="http://schemas.microsoft.com/office/drawing/2014/main" id="{88EE53FF-B867-4669-8607-D5BED675D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142" y="1991621"/>
            <a:ext cx="5644243" cy="4536855"/>
          </a:xfrm>
          <a:prstGeom prst="rect">
            <a:avLst/>
          </a:prstGeom>
        </p:spPr>
      </p:pic>
      <p:sp>
        <p:nvSpPr>
          <p:cNvPr id="5" name="Title 1">
            <a:extLst>
              <a:ext uri="{FF2B5EF4-FFF2-40B4-BE49-F238E27FC236}">
                <a16:creationId xmlns:a16="http://schemas.microsoft.com/office/drawing/2014/main" id="{907E49D6-A56B-4367-A5B8-183B01A38DAD}"/>
              </a:ext>
            </a:extLst>
          </p:cNvPr>
          <p:cNvSpPr txBox="1">
            <a:spLocks/>
          </p:cNvSpPr>
          <p:nvPr/>
        </p:nvSpPr>
        <p:spPr>
          <a:xfrm>
            <a:off x="179614" y="1267480"/>
            <a:ext cx="5241471" cy="5455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6A2480"/>
                </a:solidFill>
                <a:latin typeface="+mj-lt"/>
                <a:ea typeface="+mj-ea"/>
                <a:cs typeface="+mj-cs"/>
              </a:defRPr>
            </a:lvl1pPr>
          </a:lstStyle>
          <a:p>
            <a:pPr algn="ctr"/>
            <a:r>
              <a:rPr lang="en-GB" sz="1800" dirty="0"/>
              <a:t>Wilson and Corlett, 2003</a:t>
            </a:r>
          </a:p>
        </p:txBody>
      </p:sp>
      <p:pic>
        <p:nvPicPr>
          <p:cNvPr id="8" name="Picture 4" descr="INTERACT">
            <a:extLst>
              <a:ext uri="{FF2B5EF4-FFF2-40B4-BE49-F238E27FC236}">
                <a16:creationId xmlns:a16="http://schemas.microsoft.com/office/drawing/2014/main" id="{2CACD92B-7082-4923-97F6-C82AEF380988}"/>
              </a:ext>
            </a:extLst>
          </p:cNvPr>
          <p:cNvPicPr>
            <a:picLocks noGrp="1" noChangeAspect="1" noChangeArrowheads="1"/>
          </p:cNvPicPr>
          <p:nvPr>
            <p:ph idx="1"/>
          </p:nvPr>
        </p:nvPicPr>
        <p:blipFill>
          <a:blip r:embed="rId3" cstate="print"/>
          <a:srcRect/>
          <a:stretch>
            <a:fillRect/>
          </a:stretch>
        </p:blipFill>
        <p:spPr>
          <a:xfrm>
            <a:off x="179613" y="1908069"/>
            <a:ext cx="6188529" cy="4737659"/>
          </a:xfrm>
          <a:noFill/>
        </p:spPr>
      </p:pic>
    </p:spTree>
    <p:extLst>
      <p:ext uri="{BB962C8B-B14F-4D97-AF65-F5344CB8AC3E}">
        <p14:creationId xmlns:p14="http://schemas.microsoft.com/office/powerpoint/2010/main" val="220792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F5DD7-F384-4F6B-B802-8FA98C03E2B2}"/>
              </a:ext>
            </a:extLst>
          </p:cNvPr>
          <p:cNvSpPr>
            <a:spLocks noGrp="1"/>
          </p:cNvSpPr>
          <p:nvPr>
            <p:ph type="title"/>
          </p:nvPr>
        </p:nvSpPr>
        <p:spPr>
          <a:xfrm>
            <a:off x="416169" y="681854"/>
            <a:ext cx="10515600" cy="545552"/>
          </a:xfrm>
        </p:spPr>
        <p:txBody>
          <a:bodyPr/>
          <a:lstStyle/>
          <a:p>
            <a:r>
              <a:rPr lang="en-GB" dirty="0"/>
              <a:t>Examples of Underlying HFE Principles</a:t>
            </a:r>
          </a:p>
        </p:txBody>
      </p:sp>
      <p:pic>
        <p:nvPicPr>
          <p:cNvPr id="3" name="Picture 2">
            <a:extLst>
              <a:ext uri="{FF2B5EF4-FFF2-40B4-BE49-F238E27FC236}">
                <a16:creationId xmlns:a16="http://schemas.microsoft.com/office/drawing/2014/main" id="{4F874CC8-FABD-4163-A651-5B22FF75FF01}"/>
              </a:ext>
            </a:extLst>
          </p:cNvPr>
          <p:cNvPicPr>
            <a:picLocks noChangeAspect="1"/>
          </p:cNvPicPr>
          <p:nvPr/>
        </p:nvPicPr>
        <p:blipFill>
          <a:blip r:embed="rId2"/>
          <a:stretch>
            <a:fillRect/>
          </a:stretch>
        </p:blipFill>
        <p:spPr>
          <a:xfrm>
            <a:off x="939949" y="2161308"/>
            <a:ext cx="5629663" cy="3876243"/>
          </a:xfrm>
          <a:prstGeom prst="rect">
            <a:avLst/>
          </a:prstGeom>
        </p:spPr>
      </p:pic>
      <p:sp>
        <p:nvSpPr>
          <p:cNvPr id="4" name="Rectangle 3">
            <a:extLst>
              <a:ext uri="{FF2B5EF4-FFF2-40B4-BE49-F238E27FC236}">
                <a16:creationId xmlns:a16="http://schemas.microsoft.com/office/drawing/2014/main" id="{A055B92B-CFE6-4F89-A7DC-B0CD83E1DA5E}"/>
              </a:ext>
            </a:extLst>
          </p:cNvPr>
          <p:cNvSpPr/>
          <p:nvPr/>
        </p:nvSpPr>
        <p:spPr>
          <a:xfrm>
            <a:off x="7623514" y="975914"/>
            <a:ext cx="4276579" cy="703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Participatory Design</a:t>
            </a:r>
          </a:p>
        </p:txBody>
      </p:sp>
      <p:sp>
        <p:nvSpPr>
          <p:cNvPr id="5" name="Rectangle 4">
            <a:extLst>
              <a:ext uri="{FF2B5EF4-FFF2-40B4-BE49-F238E27FC236}">
                <a16:creationId xmlns:a16="http://schemas.microsoft.com/office/drawing/2014/main" id="{8539883A-FA28-4270-B8BF-5978DFE83830}"/>
              </a:ext>
            </a:extLst>
          </p:cNvPr>
          <p:cNvSpPr/>
          <p:nvPr/>
        </p:nvSpPr>
        <p:spPr>
          <a:xfrm>
            <a:off x="7623514" y="1900865"/>
            <a:ext cx="4276579" cy="70338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Systems Approach</a:t>
            </a:r>
          </a:p>
        </p:txBody>
      </p:sp>
      <p:sp>
        <p:nvSpPr>
          <p:cNvPr id="6" name="Rectangle 5">
            <a:extLst>
              <a:ext uri="{FF2B5EF4-FFF2-40B4-BE49-F238E27FC236}">
                <a16:creationId xmlns:a16="http://schemas.microsoft.com/office/drawing/2014/main" id="{C39D3253-E77F-42A4-A6EB-FDF2D02CDF1F}"/>
              </a:ext>
            </a:extLst>
          </p:cNvPr>
          <p:cNvSpPr/>
          <p:nvPr/>
        </p:nvSpPr>
        <p:spPr>
          <a:xfrm>
            <a:off x="7623516" y="4649803"/>
            <a:ext cx="4276579" cy="70338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Interactions are Key</a:t>
            </a:r>
          </a:p>
          <a:p>
            <a:pPr algn="ctr"/>
            <a:r>
              <a:rPr lang="en-GB" sz="2000" dirty="0"/>
              <a:t>(micro, </a:t>
            </a:r>
            <a:r>
              <a:rPr lang="en-GB" sz="2000" dirty="0" err="1"/>
              <a:t>meso</a:t>
            </a:r>
            <a:r>
              <a:rPr lang="en-GB" sz="2000" dirty="0"/>
              <a:t>, macro)</a:t>
            </a:r>
          </a:p>
        </p:txBody>
      </p:sp>
      <p:sp>
        <p:nvSpPr>
          <p:cNvPr id="7" name="Rectangle 6">
            <a:extLst>
              <a:ext uri="{FF2B5EF4-FFF2-40B4-BE49-F238E27FC236}">
                <a16:creationId xmlns:a16="http://schemas.microsoft.com/office/drawing/2014/main" id="{BEA69463-F7BF-4B7D-B45F-21971F3B4AF9}"/>
              </a:ext>
            </a:extLst>
          </p:cNvPr>
          <p:cNvSpPr/>
          <p:nvPr/>
        </p:nvSpPr>
        <p:spPr>
          <a:xfrm>
            <a:off x="7623515" y="5574754"/>
            <a:ext cx="4276579" cy="703383"/>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Closing the Gap</a:t>
            </a:r>
          </a:p>
          <a:p>
            <a:pPr algn="ctr"/>
            <a:r>
              <a:rPr lang="en-GB" sz="2000" dirty="0"/>
              <a:t>(Work-as-Imagined v Work-As-Done)</a:t>
            </a:r>
          </a:p>
        </p:txBody>
      </p:sp>
      <p:sp>
        <p:nvSpPr>
          <p:cNvPr id="8" name="Rectangle 7">
            <a:extLst>
              <a:ext uri="{FF2B5EF4-FFF2-40B4-BE49-F238E27FC236}">
                <a16:creationId xmlns:a16="http://schemas.microsoft.com/office/drawing/2014/main" id="{4499EC02-FBD8-4977-9723-B2D9394E6D9E}"/>
              </a:ext>
            </a:extLst>
          </p:cNvPr>
          <p:cNvSpPr/>
          <p:nvPr/>
        </p:nvSpPr>
        <p:spPr>
          <a:xfrm>
            <a:off x="7623513" y="2825817"/>
            <a:ext cx="4276579" cy="70338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Applying Design Knowledge</a:t>
            </a:r>
          </a:p>
          <a:p>
            <a:pPr algn="ctr"/>
            <a:r>
              <a:rPr lang="en-GB" sz="2000" dirty="0"/>
              <a:t>(ISO…)</a:t>
            </a:r>
          </a:p>
        </p:txBody>
      </p:sp>
      <p:sp>
        <p:nvSpPr>
          <p:cNvPr id="9" name="Rectangle 8">
            <a:extLst>
              <a:ext uri="{FF2B5EF4-FFF2-40B4-BE49-F238E27FC236}">
                <a16:creationId xmlns:a16="http://schemas.microsoft.com/office/drawing/2014/main" id="{25F31DCF-DBEB-4124-AA65-A239D0E88532}"/>
              </a:ext>
            </a:extLst>
          </p:cNvPr>
          <p:cNvSpPr/>
          <p:nvPr/>
        </p:nvSpPr>
        <p:spPr>
          <a:xfrm>
            <a:off x="7623512" y="3711857"/>
            <a:ext cx="4276579" cy="70338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Mismatches</a:t>
            </a:r>
          </a:p>
          <a:p>
            <a:pPr algn="ctr"/>
            <a:r>
              <a:rPr lang="en-GB" sz="2000" dirty="0"/>
              <a:t>(Identification &amp; Understanding)</a:t>
            </a:r>
          </a:p>
        </p:txBody>
      </p:sp>
    </p:spTree>
    <p:extLst>
      <p:ext uri="{BB962C8B-B14F-4D97-AF65-F5344CB8AC3E}">
        <p14:creationId xmlns:p14="http://schemas.microsoft.com/office/powerpoint/2010/main" val="220828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075"/>
            <a:ext cx="10515600" cy="1325563"/>
          </a:xfrm>
        </p:spPr>
        <p:txBody>
          <a:bodyPr/>
          <a:lstStyle/>
          <a:p>
            <a:r>
              <a:rPr lang="en-GB" b="1" dirty="0">
                <a:solidFill>
                  <a:srgbClr val="7030A0"/>
                </a:solidFill>
                <a:latin typeface="+mn-lt"/>
              </a:rPr>
              <a:t>Other High Risk Industries</a:t>
            </a:r>
          </a:p>
        </p:txBody>
      </p:sp>
      <p:sp>
        <p:nvSpPr>
          <p:cNvPr id="3" name="Content Placeholder 2"/>
          <p:cNvSpPr>
            <a:spLocks noGrp="1"/>
          </p:cNvSpPr>
          <p:nvPr>
            <p:ph idx="1"/>
          </p:nvPr>
        </p:nvSpPr>
        <p:spPr>
          <a:xfrm>
            <a:off x="838200" y="1488000"/>
            <a:ext cx="10515600" cy="4351338"/>
          </a:xfrm>
        </p:spPr>
        <p:txBody>
          <a:bodyPr>
            <a:normAutofit/>
          </a:bodyPr>
          <a:lstStyle/>
          <a:p>
            <a:pPr>
              <a:buNone/>
            </a:pPr>
            <a:r>
              <a:rPr lang="en-GB" dirty="0"/>
              <a:t>Human Factors is highly established in other safety critical industries:</a:t>
            </a:r>
          </a:p>
          <a:p>
            <a:pPr>
              <a:buNone/>
            </a:pPr>
            <a:endParaRPr lang="en-GB" dirty="0"/>
          </a:p>
          <a:p>
            <a:pPr lvl="1"/>
            <a:r>
              <a:rPr lang="en-GB" dirty="0"/>
              <a:t>Nuclear</a:t>
            </a:r>
          </a:p>
          <a:p>
            <a:pPr lvl="1"/>
            <a:r>
              <a:rPr lang="en-GB" dirty="0"/>
              <a:t>Maritime</a:t>
            </a:r>
          </a:p>
          <a:p>
            <a:pPr lvl="1"/>
            <a:r>
              <a:rPr lang="en-GB" dirty="0"/>
              <a:t>Military</a:t>
            </a:r>
          </a:p>
          <a:p>
            <a:pPr lvl="1"/>
            <a:r>
              <a:rPr lang="en-GB" dirty="0"/>
              <a:t>Aviation</a:t>
            </a:r>
          </a:p>
          <a:p>
            <a:pPr lvl="1"/>
            <a:r>
              <a:rPr lang="en-GB" dirty="0"/>
              <a:t>Rail</a:t>
            </a:r>
          </a:p>
          <a:p>
            <a:pPr lvl="1"/>
            <a:r>
              <a:rPr lang="en-GB" dirty="0"/>
              <a:t>Surveillance </a:t>
            </a:r>
          </a:p>
          <a:p>
            <a:pPr lvl="1"/>
            <a:r>
              <a:rPr lang="en-GB" dirty="0"/>
              <a:t>Offshore industries</a:t>
            </a:r>
          </a:p>
          <a:p>
            <a:pPr lvl="1"/>
            <a:r>
              <a:rPr lang="en-GB" dirty="0"/>
              <a:t>Energy</a:t>
            </a:r>
          </a:p>
          <a:p>
            <a:pPr>
              <a:buNone/>
            </a:pPr>
            <a:endParaRPr lang="en-GB" dirty="0"/>
          </a:p>
        </p:txBody>
      </p:sp>
      <p:pic>
        <p:nvPicPr>
          <p:cNvPr id="4" name="Picture 2" descr="Image result for CIEHF infographic human factors and ergonomics in uk">
            <a:extLst>
              <a:ext uri="{FF2B5EF4-FFF2-40B4-BE49-F238E27FC236}">
                <a16:creationId xmlns:a16="http://schemas.microsoft.com/office/drawing/2014/main" id="{2DD9AEAF-95F8-4B4C-93FF-9313900FD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918" y="3888280"/>
            <a:ext cx="2709070" cy="25451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8E7150E-3359-4E0E-AB52-D6536A078F12}"/>
              </a:ext>
            </a:extLst>
          </p:cNvPr>
          <p:cNvSpPr/>
          <p:nvPr/>
        </p:nvSpPr>
        <p:spPr>
          <a:xfrm>
            <a:off x="4868883" y="2318620"/>
            <a:ext cx="6039359" cy="1569660"/>
          </a:xfrm>
          <a:prstGeom prst="rect">
            <a:avLst/>
          </a:prstGeom>
        </p:spPr>
        <p:txBody>
          <a:bodyPr wrap="square">
            <a:spAutoFit/>
          </a:bodyPr>
          <a:lstStyle/>
          <a:p>
            <a:pPr algn="ctr"/>
            <a:r>
              <a:rPr lang="en-GB" sz="2400" b="1" dirty="0">
                <a:solidFill>
                  <a:srgbClr val="FF0000"/>
                </a:solidFill>
              </a:rPr>
              <a:t>Aviation versus Healthcare Comparison!!!</a:t>
            </a:r>
          </a:p>
          <a:p>
            <a:endParaRPr lang="en-GB" b="1" dirty="0">
              <a:solidFill>
                <a:srgbClr val="FF0000"/>
              </a:solidFill>
            </a:endParaRPr>
          </a:p>
          <a:p>
            <a:pPr marL="285750" indent="-285750">
              <a:buFontTx/>
              <a:buChar char="-"/>
            </a:pPr>
            <a:r>
              <a:rPr lang="en-GB" b="1" dirty="0">
                <a:solidFill>
                  <a:srgbClr val="FF0000"/>
                </a:solidFill>
              </a:rPr>
              <a:t>EUROCONTROL c7500 employees (40 professionals)</a:t>
            </a:r>
          </a:p>
          <a:p>
            <a:pPr marL="285750" indent="-285750">
              <a:buFontTx/>
              <a:buChar char="-"/>
            </a:pPr>
            <a:r>
              <a:rPr lang="en-GB" b="1" dirty="0">
                <a:solidFill>
                  <a:srgbClr val="FF0000"/>
                </a:solidFill>
              </a:rPr>
              <a:t>UK Health Service c1.3m employees (&lt;10 professionals)</a:t>
            </a:r>
          </a:p>
          <a:p>
            <a:pPr marL="285750" indent="-285750">
              <a:buFontTx/>
              <a:buChar char="-"/>
            </a:pPr>
            <a:r>
              <a:rPr lang="en-GB" b="1" dirty="0">
                <a:solidFill>
                  <a:srgbClr val="FF0000"/>
                </a:solidFill>
              </a:rPr>
              <a:t>Urgent need to build capacity &amp; capability</a:t>
            </a:r>
          </a:p>
        </p:txBody>
      </p:sp>
    </p:spTree>
    <p:extLst>
      <p:ext uri="{BB962C8B-B14F-4D97-AF65-F5344CB8AC3E}">
        <p14:creationId xmlns:p14="http://schemas.microsoft.com/office/powerpoint/2010/main" val="257067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76AF-C295-3F59-A107-5667F4522C32}"/>
              </a:ext>
            </a:extLst>
          </p:cNvPr>
          <p:cNvSpPr>
            <a:spLocks noGrp="1"/>
          </p:cNvSpPr>
          <p:nvPr>
            <p:ph type="title"/>
          </p:nvPr>
        </p:nvSpPr>
        <p:spPr>
          <a:xfrm>
            <a:off x="838200" y="2708625"/>
            <a:ext cx="10515600" cy="545552"/>
          </a:xfrm>
        </p:spPr>
        <p:txBody>
          <a:bodyPr/>
          <a:lstStyle/>
          <a:p>
            <a:pPr algn="ctr"/>
            <a:r>
              <a:rPr lang="en-GB" dirty="0">
                <a:latin typeface="+mn-lt"/>
              </a:rPr>
              <a:t>Human Factors</a:t>
            </a:r>
            <a:br>
              <a:rPr lang="en-GB" dirty="0">
                <a:latin typeface="+mn-lt"/>
              </a:rPr>
            </a:br>
            <a:br>
              <a:rPr lang="en-GB" dirty="0">
                <a:latin typeface="+mn-lt"/>
              </a:rPr>
            </a:br>
            <a:r>
              <a:rPr lang="en-GB" sz="8000" dirty="0">
                <a:latin typeface="+mn-lt"/>
              </a:rPr>
              <a:t>What its Not!</a:t>
            </a:r>
          </a:p>
        </p:txBody>
      </p:sp>
    </p:spTree>
    <p:extLst>
      <p:ext uri="{BB962C8B-B14F-4D97-AF65-F5344CB8AC3E}">
        <p14:creationId xmlns:p14="http://schemas.microsoft.com/office/powerpoint/2010/main" val="3123071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BC6E-EC13-41AA-A87E-428EFFFDA34D}"/>
              </a:ext>
            </a:extLst>
          </p:cNvPr>
          <p:cNvSpPr>
            <a:spLocks noGrp="1"/>
          </p:cNvSpPr>
          <p:nvPr>
            <p:ph type="title"/>
          </p:nvPr>
        </p:nvSpPr>
        <p:spPr>
          <a:xfrm>
            <a:off x="618719" y="2883448"/>
            <a:ext cx="5219700" cy="545552"/>
          </a:xfrm>
        </p:spPr>
        <p:txBody>
          <a:bodyPr/>
          <a:lstStyle/>
          <a:p>
            <a:pPr algn="ctr"/>
            <a:r>
              <a:rPr lang="en-GB" dirty="0"/>
              <a:t>Human Factors and Ergonomics in Health Care:</a:t>
            </a:r>
            <a:br>
              <a:rPr lang="en-GB" dirty="0"/>
            </a:br>
            <a:r>
              <a:rPr lang="en-GB" sz="4800" dirty="0"/>
              <a:t>Myths &amp; Misunderstandings</a:t>
            </a:r>
          </a:p>
        </p:txBody>
      </p:sp>
      <p:pic>
        <p:nvPicPr>
          <p:cNvPr id="3" name="Picture 2">
            <a:extLst>
              <a:ext uri="{FF2B5EF4-FFF2-40B4-BE49-F238E27FC236}">
                <a16:creationId xmlns:a16="http://schemas.microsoft.com/office/drawing/2014/main" id="{CB015F7E-B4C2-4843-8ECE-ABCF00574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 t="6116" r="18190" b="5253"/>
          <a:stretch/>
        </p:blipFill>
        <p:spPr bwMode="auto">
          <a:xfrm>
            <a:off x="6972300" y="736249"/>
            <a:ext cx="4836933" cy="533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2702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DD0170-4766-4CAA-A423-92C1FA2EBE31}"/>
              </a:ext>
            </a:extLst>
          </p:cNvPr>
          <p:cNvSpPr txBox="1">
            <a:spLocks/>
          </p:cNvSpPr>
          <p:nvPr/>
        </p:nvSpPr>
        <p:spPr>
          <a:xfrm>
            <a:off x="80530" y="275216"/>
            <a:ext cx="118181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6A2480"/>
                </a:solidFill>
                <a:latin typeface="+mj-lt"/>
                <a:ea typeface="+mj-ea"/>
                <a:cs typeface="+mj-cs"/>
              </a:defRPr>
            </a:lvl1pPr>
          </a:lstStyle>
          <a:p>
            <a:pPr algn="ctr"/>
            <a:r>
              <a:rPr lang="en-GB" sz="2800" dirty="0"/>
              <a:t>Human Factors Myths &amp; Misunderstandings in Healthcare</a:t>
            </a:r>
          </a:p>
        </p:txBody>
      </p:sp>
      <p:pic>
        <p:nvPicPr>
          <p:cNvPr id="4" name="Picture 2">
            <a:extLst>
              <a:ext uri="{FF2B5EF4-FFF2-40B4-BE49-F238E27FC236}">
                <a16:creationId xmlns:a16="http://schemas.microsoft.com/office/drawing/2014/main" id="{792F2538-3A32-4FA9-B2C9-9AE064B5475A}"/>
              </a:ext>
            </a:extLst>
          </p:cNvPr>
          <p:cNvPicPr>
            <a:picLocks noChangeAspect="1" noChangeArrowheads="1"/>
          </p:cNvPicPr>
          <p:nvPr/>
        </p:nvPicPr>
        <p:blipFill>
          <a:blip r:embed="rId2" cstate="print"/>
          <a:srcRect/>
          <a:stretch>
            <a:fillRect/>
          </a:stretch>
        </p:blipFill>
        <p:spPr bwMode="auto">
          <a:xfrm>
            <a:off x="747129" y="1704063"/>
            <a:ext cx="5242451" cy="950040"/>
          </a:xfrm>
          <a:prstGeom prst="rect">
            <a:avLst/>
          </a:prstGeom>
          <a:noFill/>
          <a:ln w="9525">
            <a:noFill/>
            <a:miter lim="800000"/>
            <a:headEnd/>
            <a:tailEnd/>
          </a:ln>
        </p:spPr>
      </p:pic>
      <p:pic>
        <p:nvPicPr>
          <p:cNvPr id="5" name="Picture 3">
            <a:extLst>
              <a:ext uri="{FF2B5EF4-FFF2-40B4-BE49-F238E27FC236}">
                <a16:creationId xmlns:a16="http://schemas.microsoft.com/office/drawing/2014/main" id="{60FEA995-4F2A-457D-B1A0-FB7B44E76F6C}"/>
              </a:ext>
            </a:extLst>
          </p:cNvPr>
          <p:cNvPicPr>
            <a:picLocks noChangeAspect="1" noChangeArrowheads="1"/>
          </p:cNvPicPr>
          <p:nvPr/>
        </p:nvPicPr>
        <p:blipFill>
          <a:blip r:embed="rId3" cstate="print"/>
          <a:srcRect/>
          <a:stretch>
            <a:fillRect/>
          </a:stretch>
        </p:blipFill>
        <p:spPr bwMode="auto">
          <a:xfrm>
            <a:off x="425550" y="3161915"/>
            <a:ext cx="4915881" cy="1041983"/>
          </a:xfrm>
          <a:prstGeom prst="rect">
            <a:avLst/>
          </a:prstGeom>
          <a:noFill/>
          <a:ln w="9525">
            <a:noFill/>
            <a:miter lim="800000"/>
            <a:headEnd/>
            <a:tailEnd/>
          </a:ln>
        </p:spPr>
      </p:pic>
      <p:pic>
        <p:nvPicPr>
          <p:cNvPr id="6" name="Picture 4">
            <a:extLst>
              <a:ext uri="{FF2B5EF4-FFF2-40B4-BE49-F238E27FC236}">
                <a16:creationId xmlns:a16="http://schemas.microsoft.com/office/drawing/2014/main" id="{F9C79BAE-11B6-4C91-B6C9-BDE76F9EECCA}"/>
              </a:ext>
            </a:extLst>
          </p:cNvPr>
          <p:cNvPicPr>
            <a:picLocks noChangeAspect="1" noChangeArrowheads="1"/>
          </p:cNvPicPr>
          <p:nvPr/>
        </p:nvPicPr>
        <p:blipFill>
          <a:blip r:embed="rId4" cstate="print"/>
          <a:srcRect/>
          <a:stretch>
            <a:fillRect/>
          </a:stretch>
        </p:blipFill>
        <p:spPr bwMode="auto">
          <a:xfrm>
            <a:off x="1034143" y="4840030"/>
            <a:ext cx="5061857" cy="1240282"/>
          </a:xfrm>
          <a:prstGeom prst="rect">
            <a:avLst/>
          </a:prstGeom>
          <a:noFill/>
          <a:ln w="9525">
            <a:noFill/>
            <a:miter lim="800000"/>
            <a:headEnd/>
            <a:tailEnd/>
          </a:ln>
        </p:spPr>
      </p:pic>
      <p:sp>
        <p:nvSpPr>
          <p:cNvPr id="7" name="TextBox 6">
            <a:extLst>
              <a:ext uri="{FF2B5EF4-FFF2-40B4-BE49-F238E27FC236}">
                <a16:creationId xmlns:a16="http://schemas.microsoft.com/office/drawing/2014/main" id="{421D6E56-E8A0-4E53-A3DD-827D83B55240}"/>
              </a:ext>
            </a:extLst>
          </p:cNvPr>
          <p:cNvSpPr txBox="1"/>
          <p:nvPr/>
        </p:nvSpPr>
        <p:spPr>
          <a:xfrm>
            <a:off x="6096000" y="1400031"/>
            <a:ext cx="5997022" cy="4939814"/>
          </a:xfrm>
          <a:prstGeom prst="rect">
            <a:avLst/>
          </a:prstGeom>
          <a:noFill/>
        </p:spPr>
        <p:txBody>
          <a:bodyPr wrap="square" rtlCol="0">
            <a:spAutoFit/>
          </a:bodyPr>
          <a:lstStyle/>
          <a:p>
            <a:pPr marL="457200" indent="-457200">
              <a:buFont typeface="+mj-lt"/>
              <a:buAutoNum type="arabicPeriod"/>
            </a:pPr>
            <a:r>
              <a:rPr lang="en-GB" sz="2100" dirty="0"/>
              <a:t>Human Factors </a:t>
            </a:r>
            <a:r>
              <a:rPr lang="en-GB" sz="2100" b="1" dirty="0"/>
              <a:t>≠ Factors of the Human</a:t>
            </a:r>
          </a:p>
          <a:p>
            <a:pPr marL="457200" indent="-457200">
              <a:buFont typeface="+mj-lt"/>
              <a:buAutoNum type="arabicPeriod"/>
            </a:pPr>
            <a:endParaRPr lang="en-GB" sz="2100" b="1" dirty="0"/>
          </a:p>
          <a:p>
            <a:pPr marL="457200" indent="-457200">
              <a:buFont typeface="+mj-lt"/>
              <a:buAutoNum type="arabicPeriod"/>
            </a:pPr>
            <a:r>
              <a:rPr lang="en-GB" sz="2100" dirty="0"/>
              <a:t>Human Factors </a:t>
            </a:r>
            <a:r>
              <a:rPr lang="en-GB" sz="2100" b="1" dirty="0"/>
              <a:t>≠ Cause of failure</a:t>
            </a:r>
          </a:p>
          <a:p>
            <a:pPr marL="457200" indent="-457200">
              <a:buFont typeface="+mj-lt"/>
              <a:buAutoNum type="arabicPeriod"/>
            </a:pPr>
            <a:endParaRPr lang="en-GB" sz="2100" b="1" dirty="0"/>
          </a:p>
          <a:p>
            <a:pPr marL="457200" indent="-457200">
              <a:buFont typeface="+mj-lt"/>
              <a:buAutoNum type="arabicPeriod"/>
            </a:pPr>
            <a:r>
              <a:rPr lang="en-GB" sz="2100" dirty="0"/>
              <a:t>Human Factors </a:t>
            </a:r>
            <a:r>
              <a:rPr lang="en-GB" sz="2100" b="1" dirty="0"/>
              <a:t>≠ Team Training</a:t>
            </a:r>
          </a:p>
          <a:p>
            <a:pPr marL="457200" indent="-457200">
              <a:buFont typeface="+mj-lt"/>
              <a:buAutoNum type="arabicPeriod"/>
            </a:pPr>
            <a:endParaRPr lang="en-GB" sz="2100" b="1" dirty="0"/>
          </a:p>
          <a:p>
            <a:pPr marL="457200" indent="-457200">
              <a:buFont typeface="+mj-lt"/>
              <a:buAutoNum type="arabicPeriod"/>
            </a:pPr>
            <a:r>
              <a:rPr lang="en-GB" sz="2100" dirty="0"/>
              <a:t>Human Factors </a:t>
            </a:r>
            <a:r>
              <a:rPr lang="en-GB" sz="2100" b="1" dirty="0"/>
              <a:t>≠ Non-Technical Skills</a:t>
            </a:r>
          </a:p>
          <a:p>
            <a:pPr marL="457200" indent="-457200">
              <a:buFont typeface="+mj-lt"/>
              <a:buAutoNum type="arabicPeriod"/>
            </a:pPr>
            <a:endParaRPr lang="en-GB" sz="2100" b="1" dirty="0"/>
          </a:p>
          <a:p>
            <a:pPr marL="457200" indent="-457200">
              <a:buFont typeface="+mj-lt"/>
              <a:buAutoNum type="arabicPeriod"/>
            </a:pPr>
            <a:r>
              <a:rPr lang="en-GB" sz="2100" dirty="0"/>
              <a:t>Human Factors </a:t>
            </a:r>
            <a:r>
              <a:rPr lang="en-GB" sz="2100" b="1" dirty="0"/>
              <a:t>≠ Crew Resource Management</a:t>
            </a:r>
          </a:p>
          <a:p>
            <a:pPr marL="457200" indent="-457200">
              <a:buFont typeface="+mj-lt"/>
              <a:buAutoNum type="arabicPeriod"/>
            </a:pPr>
            <a:endParaRPr lang="en-GB" sz="2100" b="1" dirty="0"/>
          </a:p>
          <a:p>
            <a:pPr marL="457200" indent="-457200">
              <a:buFont typeface="+mj-lt"/>
              <a:buAutoNum type="arabicPeriod"/>
            </a:pPr>
            <a:r>
              <a:rPr lang="en-GB" sz="2100" dirty="0"/>
              <a:t>Human Factors </a:t>
            </a:r>
            <a:r>
              <a:rPr lang="en-GB" sz="2100" b="1" dirty="0"/>
              <a:t>≠ QI</a:t>
            </a:r>
          </a:p>
          <a:p>
            <a:pPr marL="457200" indent="-457200">
              <a:buFont typeface="+mj-lt"/>
              <a:buAutoNum type="arabicPeriod"/>
            </a:pPr>
            <a:endParaRPr lang="en-GB" sz="2100" b="1" dirty="0"/>
          </a:p>
          <a:p>
            <a:pPr marL="457200" indent="-457200">
              <a:buFont typeface="+mj-lt"/>
              <a:buAutoNum type="arabicPeriod"/>
            </a:pPr>
            <a:r>
              <a:rPr lang="en-GB" sz="2100" dirty="0"/>
              <a:t>Human Fac</a:t>
            </a:r>
            <a:r>
              <a:rPr lang="en-GB" sz="2100" b="1" dirty="0"/>
              <a:t>tors ≠ Clinical Skills</a:t>
            </a:r>
          </a:p>
          <a:p>
            <a:pPr marL="457200" indent="-457200">
              <a:buFont typeface="+mj-lt"/>
              <a:buAutoNum type="arabicPeriod"/>
            </a:pPr>
            <a:endParaRPr lang="en-GB" sz="2100" b="1" dirty="0"/>
          </a:p>
          <a:p>
            <a:pPr marL="457200" indent="-457200">
              <a:buFont typeface="+mj-lt"/>
              <a:buAutoNum type="arabicPeriod"/>
            </a:pPr>
            <a:r>
              <a:rPr lang="en-GB" sz="2100" dirty="0"/>
              <a:t>Human Factors </a:t>
            </a:r>
            <a:r>
              <a:rPr lang="en-GB" sz="2100" b="1" dirty="0"/>
              <a:t>≠ Simulation</a:t>
            </a:r>
          </a:p>
        </p:txBody>
      </p:sp>
    </p:spTree>
    <p:extLst>
      <p:ext uri="{BB962C8B-B14F-4D97-AF65-F5344CB8AC3E}">
        <p14:creationId xmlns:p14="http://schemas.microsoft.com/office/powerpoint/2010/main" val="165330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A432-201C-4644-A709-EBCECD930198}"/>
              </a:ext>
            </a:extLst>
          </p:cNvPr>
          <p:cNvSpPr>
            <a:spLocks noGrp="1"/>
          </p:cNvSpPr>
          <p:nvPr>
            <p:ph type="title"/>
          </p:nvPr>
        </p:nvSpPr>
        <p:spPr>
          <a:xfrm>
            <a:off x="575911" y="560419"/>
            <a:ext cx="10515600" cy="545552"/>
          </a:xfrm>
        </p:spPr>
        <p:txBody>
          <a:bodyPr>
            <a:normAutofit fontScale="90000"/>
          </a:bodyPr>
          <a:lstStyle/>
          <a:p>
            <a:pPr algn="ctr"/>
            <a:r>
              <a:rPr lang="en-GB" dirty="0"/>
              <a:t>Healthcare Human Factors – </a:t>
            </a:r>
            <a:r>
              <a:rPr lang="en-GB" dirty="0">
                <a:solidFill>
                  <a:srgbClr val="FF0000"/>
                </a:solidFill>
                <a:latin typeface="+mn-lt"/>
              </a:rPr>
              <a:t>Five</a:t>
            </a:r>
            <a:r>
              <a:rPr lang="en-GB" dirty="0">
                <a:solidFill>
                  <a:srgbClr val="FF0000"/>
                </a:solidFill>
              </a:rPr>
              <a:t> </a:t>
            </a:r>
            <a:r>
              <a:rPr lang="en-GB" dirty="0">
                <a:solidFill>
                  <a:srgbClr val="FF0000"/>
                </a:solidFill>
                <a:latin typeface="+mn-lt"/>
              </a:rPr>
              <a:t>Fallacies </a:t>
            </a:r>
          </a:p>
        </p:txBody>
      </p:sp>
      <p:sp>
        <p:nvSpPr>
          <p:cNvPr id="12" name="Content Placeholder 2">
            <a:extLst>
              <a:ext uri="{FF2B5EF4-FFF2-40B4-BE49-F238E27FC236}">
                <a16:creationId xmlns:a16="http://schemas.microsoft.com/office/drawing/2014/main" id="{66034279-F9CF-4431-B66C-D00FF5077658}"/>
              </a:ext>
            </a:extLst>
          </p:cNvPr>
          <p:cNvSpPr txBox="1">
            <a:spLocks/>
          </p:cNvSpPr>
          <p:nvPr/>
        </p:nvSpPr>
        <p:spPr>
          <a:xfrm>
            <a:off x="814759" y="1518902"/>
            <a:ext cx="10789693" cy="1008220"/>
          </a:xfrm>
          <a:prstGeom prst="rect">
            <a:avLst/>
          </a:prstGeom>
          <a:solidFill>
            <a:schemeClr val="tx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2400" b="1" dirty="0">
                <a:solidFill>
                  <a:srgbClr val="7030A0"/>
                </a:solidFill>
              </a:rPr>
              <a:t>Human Factors addresses workplace problems by teaching people to modify their behaviours </a:t>
            </a:r>
            <a:r>
              <a:rPr lang="en-GB" sz="3600" b="1" dirty="0">
                <a:solidFill>
                  <a:srgbClr val="FF0000"/>
                </a:solidFill>
              </a:rPr>
              <a:t>X</a:t>
            </a:r>
          </a:p>
        </p:txBody>
      </p:sp>
      <p:sp>
        <p:nvSpPr>
          <p:cNvPr id="13" name="Content Placeholder 2">
            <a:extLst>
              <a:ext uri="{FF2B5EF4-FFF2-40B4-BE49-F238E27FC236}">
                <a16:creationId xmlns:a16="http://schemas.microsoft.com/office/drawing/2014/main" id="{7CD296B8-3A6D-4652-A59F-1A89DE558CBF}"/>
              </a:ext>
            </a:extLst>
          </p:cNvPr>
          <p:cNvSpPr txBox="1">
            <a:spLocks/>
          </p:cNvSpPr>
          <p:nvPr/>
        </p:nvSpPr>
        <p:spPr>
          <a:xfrm>
            <a:off x="814759" y="2594571"/>
            <a:ext cx="10789693" cy="834429"/>
          </a:xfrm>
          <a:prstGeom prst="rect">
            <a:avLst/>
          </a:prstGeom>
          <a:solidFill>
            <a:schemeClr val="tx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en-GB" sz="2400" b="1" dirty="0">
                <a:solidFill>
                  <a:srgbClr val="7030A0"/>
                </a:solidFill>
              </a:rPr>
              <a:t>Human Factors is about eliminating ‘human error’  </a:t>
            </a:r>
            <a:r>
              <a:rPr lang="en-GB" sz="3600" b="1" dirty="0">
                <a:solidFill>
                  <a:srgbClr val="FF0000"/>
                </a:solidFill>
              </a:rPr>
              <a:t>X</a:t>
            </a:r>
          </a:p>
        </p:txBody>
      </p:sp>
      <p:sp>
        <p:nvSpPr>
          <p:cNvPr id="14" name="Content Placeholder 2">
            <a:extLst>
              <a:ext uri="{FF2B5EF4-FFF2-40B4-BE49-F238E27FC236}">
                <a16:creationId xmlns:a16="http://schemas.microsoft.com/office/drawing/2014/main" id="{193701DD-FD85-4374-AEDD-2EDA836856D5}"/>
              </a:ext>
            </a:extLst>
          </p:cNvPr>
          <p:cNvSpPr txBox="1">
            <a:spLocks/>
          </p:cNvSpPr>
          <p:nvPr/>
        </p:nvSpPr>
        <p:spPr>
          <a:xfrm>
            <a:off x="838199" y="3502807"/>
            <a:ext cx="10789693" cy="834429"/>
          </a:xfrm>
          <a:prstGeom prst="rect">
            <a:avLst/>
          </a:prstGeom>
          <a:solidFill>
            <a:schemeClr val="tx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GB" sz="2400" b="1" dirty="0">
                <a:solidFill>
                  <a:srgbClr val="7030A0"/>
                </a:solidFill>
              </a:rPr>
              <a:t>Human Factors is focused only on individuals </a:t>
            </a:r>
            <a:r>
              <a:rPr lang="en-GB" sz="3600" b="1" dirty="0">
                <a:solidFill>
                  <a:srgbClr val="FF0000"/>
                </a:solidFill>
              </a:rPr>
              <a:t>X</a:t>
            </a:r>
          </a:p>
        </p:txBody>
      </p:sp>
      <p:sp>
        <p:nvSpPr>
          <p:cNvPr id="15" name="Content Placeholder 2">
            <a:extLst>
              <a:ext uri="{FF2B5EF4-FFF2-40B4-BE49-F238E27FC236}">
                <a16:creationId xmlns:a16="http://schemas.microsoft.com/office/drawing/2014/main" id="{BB028B68-1F52-484D-B0E7-EA96C7FC13FA}"/>
              </a:ext>
            </a:extLst>
          </p:cNvPr>
          <p:cNvSpPr txBox="1">
            <a:spLocks/>
          </p:cNvSpPr>
          <p:nvPr/>
        </p:nvSpPr>
        <p:spPr>
          <a:xfrm>
            <a:off x="814759" y="4474917"/>
            <a:ext cx="10789693" cy="834429"/>
          </a:xfrm>
          <a:prstGeom prst="rect">
            <a:avLst/>
          </a:prstGeom>
          <a:solidFill>
            <a:schemeClr val="tx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GB" sz="2400" b="1" dirty="0">
                <a:solidFill>
                  <a:srgbClr val="7030A0"/>
                </a:solidFill>
              </a:rPr>
              <a:t>Human Factors is just ‘common sense’ </a:t>
            </a:r>
            <a:r>
              <a:rPr lang="en-GB" sz="3600" b="1" dirty="0">
                <a:solidFill>
                  <a:srgbClr val="FF0000"/>
                </a:solidFill>
              </a:rPr>
              <a:t>X</a:t>
            </a:r>
          </a:p>
        </p:txBody>
      </p:sp>
      <p:sp>
        <p:nvSpPr>
          <p:cNvPr id="16" name="Content Placeholder 2">
            <a:extLst>
              <a:ext uri="{FF2B5EF4-FFF2-40B4-BE49-F238E27FC236}">
                <a16:creationId xmlns:a16="http://schemas.microsoft.com/office/drawing/2014/main" id="{5DF28D1F-79E4-4FC0-814D-C5502C643015}"/>
              </a:ext>
            </a:extLst>
          </p:cNvPr>
          <p:cNvSpPr txBox="1">
            <a:spLocks/>
          </p:cNvSpPr>
          <p:nvPr/>
        </p:nvSpPr>
        <p:spPr>
          <a:xfrm>
            <a:off x="838199" y="5413914"/>
            <a:ext cx="10789693" cy="834429"/>
          </a:xfrm>
          <a:prstGeom prst="rect">
            <a:avLst/>
          </a:prstGeom>
          <a:solidFill>
            <a:schemeClr val="tx2">
              <a:lumMod val="20000"/>
              <a:lumOff val="8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5"/>
            </a:pPr>
            <a:r>
              <a:rPr lang="en-GB" sz="2400" b="1" dirty="0">
                <a:solidFill>
                  <a:srgbClr val="7030A0"/>
                </a:solidFill>
              </a:rPr>
              <a:t>Human Factors consists of a limited set of principles that can be learnt during brief training </a:t>
            </a:r>
            <a:r>
              <a:rPr lang="en-GB" sz="3600" b="1" dirty="0">
                <a:solidFill>
                  <a:srgbClr val="FF0000"/>
                </a:solidFill>
              </a:rPr>
              <a:t>X</a:t>
            </a:r>
          </a:p>
        </p:txBody>
      </p:sp>
    </p:spTree>
    <p:extLst>
      <p:ext uri="{BB962C8B-B14F-4D97-AF65-F5344CB8AC3E}">
        <p14:creationId xmlns:p14="http://schemas.microsoft.com/office/powerpoint/2010/main" val="170729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46A4CD-E972-4F36-9334-FD84DA998D36}"/>
              </a:ext>
            </a:extLst>
          </p:cNvPr>
          <p:cNvSpPr>
            <a:spLocks noGrp="1"/>
          </p:cNvSpPr>
          <p:nvPr>
            <p:ph type="title"/>
          </p:nvPr>
        </p:nvSpPr>
        <p:spPr>
          <a:xfrm>
            <a:off x="309070" y="608666"/>
            <a:ext cx="7445517" cy="545552"/>
          </a:xfrm>
        </p:spPr>
        <p:txBody>
          <a:bodyPr>
            <a:normAutofit fontScale="90000"/>
          </a:bodyPr>
          <a:lstStyle/>
          <a:p>
            <a:pPr algn="ctr"/>
            <a:r>
              <a:rPr lang="en-GB" dirty="0">
                <a:latin typeface="+mn-lt"/>
              </a:rPr>
              <a:t>‘Stubborn Myths’ and ‘Hard Truths’</a:t>
            </a:r>
          </a:p>
        </p:txBody>
      </p:sp>
      <p:sp>
        <p:nvSpPr>
          <p:cNvPr id="3" name="Content Placeholder 2">
            <a:extLst>
              <a:ext uri="{FF2B5EF4-FFF2-40B4-BE49-F238E27FC236}">
                <a16:creationId xmlns:a16="http://schemas.microsoft.com/office/drawing/2014/main" id="{200F2CA8-989F-4CC9-886D-2E005DC52CD6}"/>
              </a:ext>
            </a:extLst>
          </p:cNvPr>
          <p:cNvSpPr>
            <a:spLocks noGrp="1"/>
          </p:cNvSpPr>
          <p:nvPr>
            <p:ph idx="1"/>
          </p:nvPr>
        </p:nvSpPr>
        <p:spPr>
          <a:xfrm>
            <a:off x="710090" y="2139359"/>
            <a:ext cx="6061923" cy="4351338"/>
          </a:xfrm>
        </p:spPr>
        <p:txBody>
          <a:bodyPr>
            <a:noAutofit/>
          </a:bodyPr>
          <a:lstStyle/>
          <a:p>
            <a:pPr>
              <a:spcBef>
                <a:spcPts val="1200"/>
              </a:spcBef>
            </a:pPr>
            <a:r>
              <a:rPr lang="en-GB" b="1" dirty="0">
                <a:solidFill>
                  <a:srgbClr val="002060"/>
                </a:solidFill>
              </a:rPr>
              <a:t>Most healthcare </a:t>
            </a:r>
          </a:p>
          <a:p>
            <a:pPr lvl="1">
              <a:spcBef>
                <a:spcPts val="1200"/>
              </a:spcBef>
            </a:pPr>
            <a:r>
              <a:rPr lang="en-GB" sz="2800" b="1" i="1" dirty="0">
                <a:solidFill>
                  <a:srgbClr val="FF0000"/>
                </a:solidFill>
              </a:rPr>
              <a:t>publications (academic, policy and grey literature)</a:t>
            </a:r>
          </a:p>
          <a:p>
            <a:pPr lvl="1">
              <a:spcBef>
                <a:spcPts val="1200"/>
              </a:spcBef>
            </a:pPr>
            <a:r>
              <a:rPr lang="en-GB" sz="2800" b="1" i="1" dirty="0">
                <a:solidFill>
                  <a:srgbClr val="FF0000"/>
                </a:solidFill>
              </a:rPr>
              <a:t>Education &amp; training curricula </a:t>
            </a:r>
          </a:p>
          <a:p>
            <a:pPr>
              <a:spcBef>
                <a:spcPts val="1200"/>
              </a:spcBef>
            </a:pPr>
            <a:r>
              <a:rPr lang="en-GB" b="1" dirty="0">
                <a:solidFill>
                  <a:srgbClr val="002060"/>
                </a:solidFill>
              </a:rPr>
              <a:t>Misunderstand and misrepresent Human Factors/Safety Science principles and methods</a:t>
            </a:r>
          </a:p>
        </p:txBody>
      </p:sp>
      <p:pic>
        <p:nvPicPr>
          <p:cNvPr id="2050" name="Picture 2" descr="Hard Facts, Dangerous Half-Truths, and Total Nonsense: Profiting from  Evidence-based Management: Amazon.co.uk: Jeffrey Pfeffer, Robert I. Sutton:  0001599041146: Books">
            <a:extLst>
              <a:ext uri="{FF2B5EF4-FFF2-40B4-BE49-F238E27FC236}">
                <a16:creationId xmlns:a16="http://schemas.microsoft.com/office/drawing/2014/main" id="{387D91B0-18D8-44C5-B5D5-D4C82170B5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66"/>
          <a:stretch/>
        </p:blipFill>
        <p:spPr bwMode="auto">
          <a:xfrm>
            <a:off x="7188800" y="608666"/>
            <a:ext cx="1131573" cy="1234576"/>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id="{4F1A53FA-91C0-4333-9225-83505ED23F74}"/>
              </a:ext>
            </a:extLst>
          </p:cNvPr>
          <p:cNvSpPr/>
          <p:nvPr/>
        </p:nvSpPr>
        <p:spPr>
          <a:xfrm>
            <a:off x="6913377" y="1777625"/>
            <a:ext cx="5596676" cy="419893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a:t>
            </a:r>
            <a:r>
              <a:rPr lang="en-GB" i="1" dirty="0">
                <a:latin typeface="Arial" panose="020B0604020202020204" pitchFamily="34" charset="0"/>
                <a:cs typeface="Arial" panose="020B0604020202020204" pitchFamily="34" charset="0"/>
              </a:rPr>
              <a:t>Patient Safety has been described as... dead as a reform effort’ and that the ‘patient safety movement itself has gotten things wrong. Its understandings … of concepts such as safety, harm, risks and hazards are incomplete and simplistic and, as a result, its work has been grounded in assumptions and generalisations that are either wrong or lacking in context</a:t>
            </a:r>
            <a:r>
              <a:rPr lang="en-GB"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983A96E6-E360-412B-AD9C-004177F9F081}"/>
              </a:ext>
            </a:extLst>
          </p:cNvPr>
          <p:cNvSpPr txBox="1"/>
          <p:nvPr/>
        </p:nvSpPr>
        <p:spPr>
          <a:xfrm>
            <a:off x="9899374" y="6182920"/>
            <a:ext cx="1983556" cy="307777"/>
          </a:xfrm>
          <a:prstGeom prst="rect">
            <a:avLst/>
          </a:prstGeom>
          <a:noFill/>
        </p:spPr>
        <p:txBody>
          <a:bodyPr wrap="none" rtlCol="0">
            <a:spAutoFit/>
          </a:bodyPr>
          <a:lstStyle/>
          <a:p>
            <a:r>
              <a:rPr lang="en-GB" sz="1400" b="1" dirty="0"/>
              <a:t>Wears &amp; Sutcliffe (2020)</a:t>
            </a:r>
          </a:p>
        </p:txBody>
      </p:sp>
    </p:spTree>
    <p:extLst>
      <p:ext uri="{BB962C8B-B14F-4D97-AF65-F5344CB8AC3E}">
        <p14:creationId xmlns:p14="http://schemas.microsoft.com/office/powerpoint/2010/main" val="902286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5943" y="726621"/>
            <a:ext cx="1338943" cy="60415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STEP 1</a:t>
            </a:r>
            <a:endParaRPr lang="en-US" dirty="0"/>
          </a:p>
        </p:txBody>
      </p:sp>
      <p:sp>
        <p:nvSpPr>
          <p:cNvPr id="5" name="Rounded Rectangle 4"/>
          <p:cNvSpPr/>
          <p:nvPr/>
        </p:nvSpPr>
        <p:spPr>
          <a:xfrm>
            <a:off x="1048879" y="1560740"/>
            <a:ext cx="1524000" cy="8381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STEP 2</a:t>
            </a:r>
            <a:endParaRPr lang="en-US" dirty="0"/>
          </a:p>
        </p:txBody>
      </p:sp>
      <p:sp>
        <p:nvSpPr>
          <p:cNvPr id="6" name="Rounded Rectangle 5"/>
          <p:cNvSpPr/>
          <p:nvPr/>
        </p:nvSpPr>
        <p:spPr>
          <a:xfrm>
            <a:off x="1862761" y="2589439"/>
            <a:ext cx="1420235" cy="571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STEP 3</a:t>
            </a:r>
            <a:endParaRPr lang="en-US" dirty="0"/>
          </a:p>
        </p:txBody>
      </p:sp>
      <p:sp>
        <p:nvSpPr>
          <p:cNvPr id="7" name="Rounded Rectangle 6"/>
          <p:cNvSpPr/>
          <p:nvPr/>
        </p:nvSpPr>
        <p:spPr>
          <a:xfrm>
            <a:off x="2212528" y="3542621"/>
            <a:ext cx="1905000" cy="65858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STEP 4</a:t>
            </a:r>
            <a:endParaRPr lang="en-US" dirty="0"/>
          </a:p>
        </p:txBody>
      </p:sp>
      <p:sp>
        <p:nvSpPr>
          <p:cNvPr id="8" name="Rounded Rectangle 7"/>
          <p:cNvSpPr/>
          <p:nvPr/>
        </p:nvSpPr>
        <p:spPr>
          <a:xfrm>
            <a:off x="2854080" y="4492879"/>
            <a:ext cx="1418602" cy="510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STEP 5</a:t>
            </a:r>
            <a:endParaRPr lang="en-US" dirty="0"/>
          </a:p>
        </p:txBody>
      </p:sp>
      <p:sp>
        <p:nvSpPr>
          <p:cNvPr id="10" name="Bent Arrow 9"/>
          <p:cNvSpPr/>
          <p:nvPr/>
        </p:nvSpPr>
        <p:spPr>
          <a:xfrm rot="10800000" flipH="1">
            <a:off x="667879" y="1330778"/>
            <a:ext cx="381000" cy="3810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Bent Arrow 10"/>
          <p:cNvSpPr/>
          <p:nvPr/>
        </p:nvSpPr>
        <p:spPr>
          <a:xfrm rot="10800000" flipH="1">
            <a:off x="1429879" y="2398939"/>
            <a:ext cx="381000" cy="3810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rot="10800000" flipH="1">
            <a:off x="2051113" y="3161620"/>
            <a:ext cx="381000" cy="3810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10800000" flipH="1">
            <a:off x="2432113" y="4264275"/>
            <a:ext cx="381000" cy="3810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Title 1"/>
          <p:cNvSpPr txBox="1">
            <a:spLocks/>
          </p:cNvSpPr>
          <p:nvPr/>
        </p:nvSpPr>
        <p:spPr>
          <a:xfrm>
            <a:off x="2151314" y="1334179"/>
            <a:ext cx="3162301" cy="873578"/>
          </a:xfrm>
          <a:prstGeom prst="rect">
            <a:avLst/>
          </a:prstGeom>
        </p:spPr>
        <p:txBody>
          <a:bodyPr vert="horz" lIns="91440" tIns="45720" rIns="91440" bIns="45720" rtlCol="0" anchor="ctr">
            <a:noAutofit/>
          </a:bodyPr>
          <a:lstStyle/>
          <a:p>
            <a:pPr algn="ctr">
              <a:spcBef>
                <a:spcPct val="0"/>
              </a:spcBef>
              <a:defRPr/>
            </a:pPr>
            <a:r>
              <a:rPr lang="en-GB" sz="2000" b="1" dirty="0">
                <a:latin typeface="Century Gothic"/>
                <a:ea typeface="+mj-ea"/>
                <a:cs typeface="+mj-cs"/>
              </a:rPr>
              <a:t>Simple Linear</a:t>
            </a:r>
            <a:endParaRPr lang="en-US" sz="2000" b="1" dirty="0">
              <a:latin typeface="Century Gothic"/>
              <a:ea typeface="+mj-ea"/>
              <a:cs typeface="+mj-cs"/>
            </a:endParaRPr>
          </a:p>
        </p:txBody>
      </p:sp>
      <p:sp>
        <p:nvSpPr>
          <p:cNvPr id="15" name="Teardrop 14"/>
          <p:cNvSpPr/>
          <p:nvPr/>
        </p:nvSpPr>
        <p:spPr>
          <a:xfrm rot="18984824">
            <a:off x="589425" y="5244117"/>
            <a:ext cx="1122349" cy="1210265"/>
          </a:xfrm>
          <a:prstGeom prst="teardrop">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8" name="Teardrop 17"/>
          <p:cNvSpPr/>
          <p:nvPr/>
        </p:nvSpPr>
        <p:spPr>
          <a:xfrm rot="18984824">
            <a:off x="773545" y="4118482"/>
            <a:ext cx="754112" cy="748795"/>
          </a:xfrm>
          <a:prstGeom prst="teardrop">
            <a:avLst>
              <a:gd name="adj" fmla="val 11310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ardrop 15"/>
          <p:cNvSpPr/>
          <p:nvPr/>
        </p:nvSpPr>
        <p:spPr>
          <a:xfrm rot="18984824">
            <a:off x="807928" y="2997193"/>
            <a:ext cx="587187" cy="598294"/>
          </a:xfrm>
          <a:prstGeom prst="teardrop">
            <a:avLst>
              <a:gd name="adj" fmla="val 113108"/>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5AD3F903-DB77-42A4-8461-46F300ECB0A7}"/>
              </a:ext>
            </a:extLst>
          </p:cNvPr>
          <p:cNvSpPr txBox="1">
            <a:spLocks/>
          </p:cNvSpPr>
          <p:nvPr/>
        </p:nvSpPr>
        <p:spPr>
          <a:xfrm>
            <a:off x="5682749" y="1163255"/>
            <a:ext cx="6042417" cy="873578"/>
          </a:xfrm>
          <a:prstGeom prst="rect">
            <a:avLst/>
          </a:prstGeom>
        </p:spPr>
        <p:txBody>
          <a:bodyPr vert="horz" lIns="91440" tIns="45720" rIns="91440" bIns="45720" rtlCol="0" anchor="ctr">
            <a:normAutofit/>
          </a:bodyPr>
          <a:lstStyle/>
          <a:p>
            <a:pPr algn="ctr">
              <a:spcBef>
                <a:spcPct val="0"/>
              </a:spcBef>
              <a:defRPr/>
            </a:pPr>
            <a:r>
              <a:rPr lang="en-GB" sz="2000" b="1" dirty="0">
                <a:latin typeface="Century Gothic"/>
                <a:ea typeface="+mj-ea"/>
                <a:cs typeface="+mj-cs"/>
              </a:rPr>
              <a:t>Complex Interacting</a:t>
            </a:r>
            <a:endParaRPr lang="en-US" sz="2000" b="1" dirty="0">
              <a:latin typeface="Century Gothic"/>
              <a:ea typeface="+mj-ea"/>
              <a:cs typeface="+mj-cs"/>
            </a:endParaRPr>
          </a:p>
        </p:txBody>
      </p:sp>
      <p:pic>
        <p:nvPicPr>
          <p:cNvPr id="19" name="Picture 18">
            <a:extLst>
              <a:ext uri="{FF2B5EF4-FFF2-40B4-BE49-F238E27FC236}">
                <a16:creationId xmlns:a16="http://schemas.microsoft.com/office/drawing/2014/main" id="{CDD450A6-7994-48F0-9563-45D1BB94326A}"/>
              </a:ext>
            </a:extLst>
          </p:cNvPr>
          <p:cNvPicPr>
            <a:picLocks noChangeAspect="1"/>
          </p:cNvPicPr>
          <p:nvPr/>
        </p:nvPicPr>
        <p:blipFill rotWithShape="1">
          <a:blip r:embed="rId3" cstate="print"/>
          <a:srcRect t="2947" b="6948"/>
          <a:stretch/>
        </p:blipFill>
        <p:spPr>
          <a:xfrm>
            <a:off x="5201222" y="1840674"/>
            <a:ext cx="6794835" cy="4069535"/>
          </a:xfrm>
          <a:prstGeom prst="rect">
            <a:avLst/>
          </a:prstGeom>
        </p:spPr>
      </p:pic>
      <p:sp>
        <p:nvSpPr>
          <p:cNvPr id="20" name="TextBox 19">
            <a:extLst>
              <a:ext uri="{FF2B5EF4-FFF2-40B4-BE49-F238E27FC236}">
                <a16:creationId xmlns:a16="http://schemas.microsoft.com/office/drawing/2014/main" id="{C46B79C4-68C3-4B00-8555-215C5A6E776C}"/>
              </a:ext>
            </a:extLst>
          </p:cNvPr>
          <p:cNvSpPr txBox="1"/>
          <p:nvPr/>
        </p:nvSpPr>
        <p:spPr>
          <a:xfrm>
            <a:off x="5406390" y="5910210"/>
            <a:ext cx="6206490" cy="584775"/>
          </a:xfrm>
          <a:prstGeom prst="rect">
            <a:avLst/>
          </a:prstGeom>
          <a:noFill/>
        </p:spPr>
        <p:txBody>
          <a:bodyPr wrap="square" rtlCol="0">
            <a:spAutoFit/>
          </a:bodyPr>
          <a:lstStyle/>
          <a:p>
            <a:pPr algn="ctr"/>
            <a:r>
              <a:rPr lang="en-GB" sz="1600" dirty="0"/>
              <a:t>Pickup L, Hollnagel E, Bowie P </a:t>
            </a:r>
            <a:r>
              <a:rPr lang="en-GB" sz="1600" i="1" dirty="0"/>
              <a:t>et al. </a:t>
            </a:r>
            <a:r>
              <a:rPr lang="en-GB" sz="1600" dirty="0"/>
              <a:t>Blood sampling - Two sides to the story. </a:t>
            </a:r>
            <a:r>
              <a:rPr lang="en-GB" sz="1600" i="1" dirty="0"/>
              <a:t>Applied Ergonomics</a:t>
            </a:r>
            <a:r>
              <a:rPr lang="en-GB" sz="1600" dirty="0"/>
              <a:t>. 59. 2017; 234–242</a:t>
            </a:r>
          </a:p>
        </p:txBody>
      </p:sp>
      <p:sp>
        <p:nvSpPr>
          <p:cNvPr id="21" name="Rounded Rectangle 7">
            <a:extLst>
              <a:ext uri="{FF2B5EF4-FFF2-40B4-BE49-F238E27FC236}">
                <a16:creationId xmlns:a16="http://schemas.microsoft.com/office/drawing/2014/main" id="{93B0E6C7-DCD0-4D64-9B21-314856FCEB9D}"/>
              </a:ext>
            </a:extLst>
          </p:cNvPr>
          <p:cNvSpPr/>
          <p:nvPr/>
        </p:nvSpPr>
        <p:spPr>
          <a:xfrm>
            <a:off x="3364077" y="5252634"/>
            <a:ext cx="1418602" cy="510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FF00"/>
                </a:solidFill>
                <a:effectLst>
                  <a:outerShdw blurRad="38100" dist="38100" dir="2700000" algn="tl">
                    <a:srgbClr val="000000">
                      <a:alpha val="43137"/>
                    </a:srgbClr>
                  </a:outerShdw>
                </a:effectLst>
              </a:rPr>
              <a:t>SUCCESS!</a:t>
            </a:r>
            <a:endParaRPr lang="en-US" b="1" dirty="0">
              <a:solidFill>
                <a:srgbClr val="FFFF00"/>
              </a:solidFill>
              <a:effectLst>
                <a:outerShdw blurRad="38100" dist="38100" dir="2700000" algn="tl">
                  <a:srgbClr val="000000">
                    <a:alpha val="43137"/>
                  </a:srgbClr>
                </a:outerShdw>
              </a:effectLst>
            </a:endParaRPr>
          </a:p>
        </p:txBody>
      </p:sp>
      <p:sp>
        <p:nvSpPr>
          <p:cNvPr id="22" name="Bent Arrow 12">
            <a:extLst>
              <a:ext uri="{FF2B5EF4-FFF2-40B4-BE49-F238E27FC236}">
                <a16:creationId xmlns:a16="http://schemas.microsoft.com/office/drawing/2014/main" id="{2A40333C-34AE-4AB9-880A-A68CD9618FB8}"/>
              </a:ext>
            </a:extLst>
          </p:cNvPr>
          <p:cNvSpPr/>
          <p:nvPr/>
        </p:nvSpPr>
        <p:spPr>
          <a:xfrm rot="10800000" flipH="1">
            <a:off x="2942110" y="5024030"/>
            <a:ext cx="381000" cy="38100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0760CA6-DB4E-6B00-4AF2-C0D29BA01A29}"/>
              </a:ext>
            </a:extLst>
          </p:cNvPr>
          <p:cNvSpPr txBox="1">
            <a:spLocks/>
          </p:cNvSpPr>
          <p:nvPr/>
        </p:nvSpPr>
        <p:spPr>
          <a:xfrm>
            <a:off x="2151314" y="429020"/>
            <a:ext cx="9213372" cy="873578"/>
          </a:xfrm>
          <a:prstGeom prst="rect">
            <a:avLst/>
          </a:prstGeom>
        </p:spPr>
        <p:txBody>
          <a:bodyPr vert="horz" lIns="91440" tIns="45720" rIns="91440" bIns="45720" rtlCol="0" anchor="ctr">
            <a:noAutofit/>
          </a:bodyPr>
          <a:lstStyle/>
          <a:p>
            <a:pPr algn="ctr">
              <a:spcBef>
                <a:spcPct val="0"/>
              </a:spcBef>
              <a:defRPr/>
            </a:pPr>
            <a:r>
              <a:rPr lang="en-GB" sz="2400" b="1" dirty="0">
                <a:solidFill>
                  <a:srgbClr val="7030A0"/>
                </a:solidFill>
                <a:latin typeface="Century Gothic"/>
                <a:ea typeface="+mj-ea"/>
                <a:cs typeface="+mj-cs"/>
              </a:rPr>
              <a:t>The ‘Simple’ Act of Taking Blood in Healthcare</a:t>
            </a:r>
            <a:endParaRPr lang="en-US" sz="2400" b="1" dirty="0">
              <a:solidFill>
                <a:srgbClr val="7030A0"/>
              </a:solidFill>
              <a:latin typeface="Century Gothic"/>
              <a:ea typeface="+mj-ea"/>
              <a:cs typeface="+mj-cs"/>
            </a:endParaRPr>
          </a:p>
        </p:txBody>
      </p:sp>
    </p:spTree>
    <p:custDataLst>
      <p:tags r:id="rId1"/>
    </p:custDataLst>
    <p:extLst>
      <p:ext uri="{BB962C8B-B14F-4D97-AF65-F5344CB8AC3E}">
        <p14:creationId xmlns:p14="http://schemas.microsoft.com/office/powerpoint/2010/main" val="2116926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424B-3D5D-2C95-37FB-F41BDDB18D3B}"/>
              </a:ext>
            </a:extLst>
          </p:cNvPr>
          <p:cNvSpPr>
            <a:spLocks noGrp="1"/>
          </p:cNvSpPr>
          <p:nvPr>
            <p:ph type="title"/>
          </p:nvPr>
        </p:nvSpPr>
        <p:spPr>
          <a:xfrm>
            <a:off x="439757" y="2883448"/>
            <a:ext cx="3597853" cy="545552"/>
          </a:xfrm>
        </p:spPr>
        <p:txBody>
          <a:bodyPr/>
          <a:lstStyle/>
          <a:p>
            <a:pPr algn="ctr"/>
            <a:r>
              <a:rPr lang="en-GB" dirty="0"/>
              <a:t>A Blueprint for Building HF Capacity &amp; Capability?</a:t>
            </a:r>
          </a:p>
        </p:txBody>
      </p:sp>
      <p:graphicFrame>
        <p:nvGraphicFramePr>
          <p:cNvPr id="3" name="Diagram 2">
            <a:extLst>
              <a:ext uri="{FF2B5EF4-FFF2-40B4-BE49-F238E27FC236}">
                <a16:creationId xmlns:a16="http://schemas.microsoft.com/office/drawing/2014/main" id="{C24C7C1F-395A-B9D9-1E96-77DED37E8A77}"/>
              </a:ext>
            </a:extLst>
          </p:cNvPr>
          <p:cNvGraphicFramePr/>
          <p:nvPr>
            <p:extLst>
              <p:ext uri="{D42A27DB-BD31-4B8C-83A1-F6EECF244321}">
                <p14:modId xmlns:p14="http://schemas.microsoft.com/office/powerpoint/2010/main" val="877411417"/>
              </p:ext>
            </p:extLst>
          </p:nvPr>
        </p:nvGraphicFramePr>
        <p:xfrm>
          <a:off x="3883231" y="320632"/>
          <a:ext cx="7742712" cy="6222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88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76AF-C295-3F59-A107-5667F4522C32}"/>
              </a:ext>
            </a:extLst>
          </p:cNvPr>
          <p:cNvSpPr>
            <a:spLocks noGrp="1"/>
          </p:cNvSpPr>
          <p:nvPr>
            <p:ph type="title"/>
          </p:nvPr>
        </p:nvSpPr>
        <p:spPr>
          <a:xfrm>
            <a:off x="838200" y="2708625"/>
            <a:ext cx="10515600" cy="545552"/>
          </a:xfrm>
        </p:spPr>
        <p:txBody>
          <a:bodyPr/>
          <a:lstStyle/>
          <a:p>
            <a:pPr algn="ctr"/>
            <a:r>
              <a:rPr lang="en-GB" dirty="0">
                <a:latin typeface="+mn-lt"/>
              </a:rPr>
              <a:t>Human Factors</a:t>
            </a:r>
            <a:br>
              <a:rPr lang="en-GB" dirty="0">
                <a:latin typeface="+mn-lt"/>
              </a:rPr>
            </a:br>
            <a:br>
              <a:rPr lang="en-GB" dirty="0">
                <a:latin typeface="+mn-lt"/>
              </a:rPr>
            </a:br>
            <a:r>
              <a:rPr lang="en-GB" sz="8000" dirty="0">
                <a:latin typeface="+mn-lt"/>
              </a:rPr>
              <a:t>What is it?</a:t>
            </a:r>
          </a:p>
        </p:txBody>
      </p:sp>
    </p:spTree>
    <p:extLst>
      <p:ext uri="{BB962C8B-B14F-4D97-AF65-F5344CB8AC3E}">
        <p14:creationId xmlns:p14="http://schemas.microsoft.com/office/powerpoint/2010/main" val="322138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1F4CA-801A-435E-8FE1-BF4C37CF811A}"/>
              </a:ext>
            </a:extLst>
          </p:cNvPr>
          <p:cNvSpPr>
            <a:spLocks noGrp="1"/>
          </p:cNvSpPr>
          <p:nvPr>
            <p:ph type="title"/>
          </p:nvPr>
        </p:nvSpPr>
        <p:spPr>
          <a:xfrm>
            <a:off x="838200" y="725447"/>
            <a:ext cx="10515600" cy="545552"/>
          </a:xfrm>
        </p:spPr>
        <p:txBody>
          <a:bodyPr>
            <a:normAutofit fontScale="90000"/>
          </a:bodyPr>
          <a:lstStyle/>
          <a:p>
            <a:pPr algn="ctr"/>
            <a:r>
              <a:rPr lang="en-GB" dirty="0">
                <a:latin typeface="+mn-lt"/>
              </a:rPr>
              <a:t>SEIPS: Multi-Purpose System Analysis &amp; Design Tool</a:t>
            </a:r>
          </a:p>
        </p:txBody>
      </p:sp>
      <p:sp>
        <p:nvSpPr>
          <p:cNvPr id="3" name="Content Placeholder 2">
            <a:extLst>
              <a:ext uri="{FF2B5EF4-FFF2-40B4-BE49-F238E27FC236}">
                <a16:creationId xmlns:a16="http://schemas.microsoft.com/office/drawing/2014/main" id="{D76EEBF4-F6DA-4AA0-9760-481D368A7884}"/>
              </a:ext>
            </a:extLst>
          </p:cNvPr>
          <p:cNvSpPr txBox="1">
            <a:spLocks/>
          </p:cNvSpPr>
          <p:nvPr/>
        </p:nvSpPr>
        <p:spPr>
          <a:xfrm>
            <a:off x="268356" y="1683026"/>
            <a:ext cx="5655366" cy="4943061"/>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2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Multi-Functional Tool e.g. </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r>
              <a:rPr kumimoji="0" lang="en-GB" sz="2900" b="0" i="0" u="none" strike="noStrike" kern="1200" cap="none" spc="0" normalizeH="0" baseline="0" noProof="0" dirty="0">
                <a:ln>
                  <a:noFill/>
                </a:ln>
                <a:solidFill>
                  <a:prstClr val="black"/>
                </a:solidFill>
                <a:effectLst/>
                <a:uLnTx/>
                <a:uFillTx/>
                <a:latin typeface="Calibri" panose="020F0502020204030204"/>
                <a:ea typeface="+mn-ea"/>
                <a:cs typeface="+mn-cs"/>
              </a:rPr>
              <a:t>Incident reporting and data collection</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r>
              <a:rPr kumimoji="0" lang="en-GB" sz="2900" b="0" i="0" u="none" strike="noStrike" kern="1200" cap="none" spc="0" normalizeH="0" baseline="0" noProof="0" dirty="0">
                <a:ln>
                  <a:noFill/>
                </a:ln>
                <a:solidFill>
                  <a:prstClr val="black"/>
                </a:solidFill>
                <a:effectLst/>
                <a:uLnTx/>
                <a:uFillTx/>
                <a:latin typeface="Calibri" panose="020F0502020204030204"/>
                <a:ea typeface="+mn-ea"/>
                <a:cs typeface="+mn-cs"/>
              </a:rPr>
              <a:t>Process mapping and systems thinking</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r>
              <a:rPr kumimoji="0" lang="en-GB" sz="2900" b="1" i="0" u="none" strike="noStrike" kern="1200" cap="none" spc="0" normalizeH="0" baseline="0" noProof="0" dirty="0">
                <a:ln>
                  <a:noFill/>
                </a:ln>
                <a:solidFill>
                  <a:prstClr val="black"/>
                </a:solidFill>
                <a:effectLst/>
                <a:uLnTx/>
                <a:uFillTx/>
                <a:latin typeface="Calibri" panose="020F0502020204030204"/>
                <a:ea typeface="+mn-ea"/>
                <a:cs typeface="+mn-cs"/>
              </a:rPr>
              <a:t>Care system designs and redesigns</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r>
              <a:rPr kumimoji="0" lang="en-GB" sz="2900" b="0" i="0" u="none" strike="noStrike" kern="1200" cap="none" spc="0" normalizeH="0" baseline="0" noProof="0" dirty="0">
                <a:ln>
                  <a:noFill/>
                </a:ln>
                <a:solidFill>
                  <a:prstClr val="black"/>
                </a:solidFill>
                <a:effectLst/>
                <a:uLnTx/>
                <a:uFillTx/>
                <a:latin typeface="Calibri" panose="020F0502020204030204"/>
                <a:ea typeface="+mn-ea"/>
                <a:cs typeface="+mn-cs"/>
              </a:rPr>
              <a:t>Design of simulation scenarios</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r>
              <a:rPr kumimoji="0" lang="en-GB" sz="2900" b="1" i="0" u="none" strike="noStrike" kern="1200" cap="none" spc="0" normalizeH="0" baseline="0" noProof="0" dirty="0">
                <a:ln>
                  <a:noFill/>
                </a:ln>
                <a:solidFill>
                  <a:prstClr val="black"/>
                </a:solidFill>
                <a:effectLst/>
                <a:uLnTx/>
                <a:uFillTx/>
                <a:latin typeface="Calibri" panose="020F0502020204030204"/>
                <a:ea typeface="+mn-ea"/>
                <a:cs typeface="+mn-cs"/>
              </a:rPr>
              <a:t>Hazard identification, dynamic risk assessment &amp; control</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r>
              <a:rPr kumimoji="0" lang="en-GB" sz="2900" b="1" i="0" u="none" strike="noStrike" kern="1200" cap="none" spc="0" normalizeH="0" baseline="0" noProof="0" dirty="0">
                <a:ln>
                  <a:noFill/>
                </a:ln>
                <a:solidFill>
                  <a:prstClr val="black"/>
                </a:solidFill>
                <a:effectLst/>
                <a:uLnTx/>
                <a:uFillTx/>
                <a:latin typeface="Calibri" panose="020F0502020204030204"/>
                <a:ea typeface="+mn-ea"/>
                <a:cs typeface="+mn-cs"/>
              </a:rPr>
              <a:t>Team-based learning from incidents, complaints and everyday work</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r>
              <a:rPr kumimoji="0" lang="en-GB" sz="2900" b="1" i="0" u="none" strike="noStrike" kern="1200" cap="none" spc="0" normalizeH="0" baseline="0" noProof="0" dirty="0">
                <a:ln>
                  <a:noFill/>
                </a:ln>
                <a:solidFill>
                  <a:prstClr val="black"/>
                </a:solidFill>
                <a:effectLst/>
                <a:uLnTx/>
                <a:uFillTx/>
                <a:latin typeface="Calibri" panose="020F0502020204030204"/>
                <a:ea typeface="+mn-ea"/>
                <a:cs typeface="+mn-cs"/>
              </a:rPr>
              <a:t>Safety and complaints investigation/learning</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r>
              <a:rPr kumimoji="0" lang="en-GB" sz="2900" b="1" i="0" u="none" strike="noStrike" kern="1200" cap="none" spc="0" normalizeH="0" baseline="0" noProof="0" dirty="0">
                <a:ln>
                  <a:noFill/>
                </a:ln>
                <a:solidFill>
                  <a:prstClr val="black"/>
                </a:solidFill>
                <a:effectLst/>
                <a:uLnTx/>
                <a:uFillTx/>
                <a:latin typeface="Calibri" panose="020F0502020204030204"/>
                <a:ea typeface="+mn-ea"/>
                <a:cs typeface="+mn-cs"/>
              </a:rPr>
              <a:t>Considering Workforce wellbeing issues</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r>
              <a:rPr kumimoji="0" lang="en-GB" sz="2900" b="0" i="0" u="none" strike="noStrike" kern="1200" cap="none" spc="0" normalizeH="0" baseline="0" noProof="0" dirty="0">
                <a:ln>
                  <a:noFill/>
                </a:ln>
                <a:solidFill>
                  <a:prstClr val="black"/>
                </a:solidFill>
                <a:effectLst/>
                <a:uLnTx/>
                <a:uFillTx/>
                <a:latin typeface="Calibri" panose="020F0502020204030204"/>
                <a:ea typeface="+mn-ea"/>
                <a:cs typeface="+mn-cs"/>
              </a:rPr>
              <a:t>Teaching fundamentals of the HF Systems Approach</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r>
              <a:rPr kumimoji="0" lang="en-GB" sz="2900" b="1" i="0" u="none" strike="noStrike" kern="1200" cap="none" spc="0" normalizeH="0" baseline="0" noProof="0" dirty="0">
                <a:ln>
                  <a:noFill/>
                </a:ln>
                <a:solidFill>
                  <a:prstClr val="black"/>
                </a:solidFill>
                <a:effectLst/>
                <a:uLnTx/>
                <a:uFillTx/>
                <a:latin typeface="Calibri" panose="020F0502020204030204"/>
                <a:ea typeface="+mn-ea"/>
                <a:cs typeface="+mn-cs"/>
              </a:rPr>
              <a:t>Designing standard operating procedures</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r>
              <a:rPr kumimoji="0" lang="en-GB" sz="2900" b="1" i="0" u="none" strike="noStrike" kern="1200" cap="none" spc="0" normalizeH="0" baseline="0" noProof="0" dirty="0">
                <a:ln>
                  <a:noFill/>
                </a:ln>
                <a:solidFill>
                  <a:prstClr val="black"/>
                </a:solidFill>
                <a:effectLst/>
                <a:uLnTx/>
                <a:uFillTx/>
                <a:latin typeface="Calibri" panose="020F0502020204030204"/>
                <a:ea typeface="+mn-ea"/>
                <a:cs typeface="+mn-cs"/>
              </a:rPr>
              <a:t>Problem solving everyday hassles and irritation</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a:t>
            </a:r>
          </a:p>
          <a:p>
            <a:pPr marL="685800" marR="0" lvl="1" indent="-228600" algn="l" defTabSz="914400" rtl="0" eaLnBrk="1" fontAlgn="auto" latinLnBrk="0" hangingPunct="1">
              <a:lnSpc>
                <a:spcPct val="90000"/>
              </a:lnSpc>
              <a:spcBef>
                <a:spcPts val="1200"/>
              </a:spcBef>
              <a:spcAft>
                <a:spcPts val="0"/>
              </a:spcAft>
              <a:buClrTx/>
              <a:buSzTx/>
              <a:buFont typeface="Arial"/>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descr="Victorinox Handyman Swiss Army Pocket Knife, Medium, Multi Tool, 24  Functions, Large Blade, Metal Saw, Red : Amazon.co.uk: DIY &amp; Tools">
            <a:extLst>
              <a:ext uri="{FF2B5EF4-FFF2-40B4-BE49-F238E27FC236}">
                <a16:creationId xmlns:a16="http://schemas.microsoft.com/office/drawing/2014/main" id="{17A5DFC7-7FC2-475B-89E1-D47CF5EDC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785" y="1715755"/>
            <a:ext cx="2971371" cy="23256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ABF1E23-7031-4B05-82BF-FFD6FE418376}"/>
              </a:ext>
            </a:extLst>
          </p:cNvPr>
          <p:cNvPicPr>
            <a:picLocks noChangeAspect="1"/>
          </p:cNvPicPr>
          <p:nvPr/>
        </p:nvPicPr>
        <p:blipFill>
          <a:blip r:embed="rId4"/>
          <a:stretch>
            <a:fillRect/>
          </a:stretch>
        </p:blipFill>
        <p:spPr>
          <a:xfrm>
            <a:off x="6195390" y="4306957"/>
            <a:ext cx="5655366" cy="2199860"/>
          </a:xfrm>
          <a:prstGeom prst="rect">
            <a:avLst/>
          </a:prstGeom>
        </p:spPr>
      </p:pic>
    </p:spTree>
    <p:extLst>
      <p:ext uri="{BB962C8B-B14F-4D97-AF65-F5344CB8AC3E}">
        <p14:creationId xmlns:p14="http://schemas.microsoft.com/office/powerpoint/2010/main" val="3874683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C908579E-DA9E-4008-B0D5-AE92DD41DC69}"/>
              </a:ext>
            </a:extLst>
          </p:cNvPr>
          <p:cNvCxnSpPr>
            <a:cxnSpLocks/>
          </p:cNvCxnSpPr>
          <p:nvPr/>
        </p:nvCxnSpPr>
        <p:spPr>
          <a:xfrm flipV="1">
            <a:off x="2350161" y="3775675"/>
            <a:ext cx="2431403" cy="1839802"/>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D428A7EF-2500-4CF7-9678-E534C23267F6}"/>
              </a:ext>
            </a:extLst>
          </p:cNvPr>
          <p:cNvCxnSpPr>
            <a:cxnSpLocks/>
          </p:cNvCxnSpPr>
          <p:nvPr/>
        </p:nvCxnSpPr>
        <p:spPr>
          <a:xfrm>
            <a:off x="2350162" y="3429000"/>
            <a:ext cx="2431402" cy="1715937"/>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54C6D3A2-F135-49B0-9991-FF149A659EC3}"/>
              </a:ext>
            </a:extLst>
          </p:cNvPr>
          <p:cNvSpPr/>
          <p:nvPr/>
        </p:nvSpPr>
        <p:spPr>
          <a:xfrm>
            <a:off x="2547100" y="3588705"/>
            <a:ext cx="1975106" cy="2686529"/>
          </a:xfrm>
          <a:prstGeom prst="roundRect">
            <a:avLst/>
          </a:prstGeom>
          <a:gradFill flip="none" rotWithShape="1">
            <a:gsLst>
              <a:gs pos="50000">
                <a:srgbClr val="FFFF00">
                  <a:tint val="44500"/>
                  <a:satMod val="160000"/>
                  <a:alpha val="88000"/>
                </a:srgbClr>
              </a:gs>
              <a:gs pos="100000">
                <a:srgbClr val="FFFF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Person Factors</a:t>
            </a:r>
          </a:p>
        </p:txBody>
      </p:sp>
      <p:sp>
        <p:nvSpPr>
          <p:cNvPr id="8" name="Rectangle: Rounded Corners 7">
            <a:extLst>
              <a:ext uri="{FF2B5EF4-FFF2-40B4-BE49-F238E27FC236}">
                <a16:creationId xmlns:a16="http://schemas.microsoft.com/office/drawing/2014/main" id="{2B3B19F5-467F-41E6-97A9-26D5AA6D81D6}"/>
              </a:ext>
            </a:extLst>
          </p:cNvPr>
          <p:cNvSpPr/>
          <p:nvPr/>
        </p:nvSpPr>
        <p:spPr>
          <a:xfrm>
            <a:off x="172285" y="2110903"/>
            <a:ext cx="2040817" cy="2055749"/>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Technology and Tools</a:t>
            </a:r>
          </a:p>
        </p:txBody>
      </p:sp>
      <p:sp>
        <p:nvSpPr>
          <p:cNvPr id="9" name="Rectangle: Rounded Corners 8">
            <a:extLst>
              <a:ext uri="{FF2B5EF4-FFF2-40B4-BE49-F238E27FC236}">
                <a16:creationId xmlns:a16="http://schemas.microsoft.com/office/drawing/2014/main" id="{D6D02D24-968F-46C0-89BD-61141F5ACE92}"/>
              </a:ext>
            </a:extLst>
          </p:cNvPr>
          <p:cNvSpPr/>
          <p:nvPr/>
        </p:nvSpPr>
        <p:spPr>
          <a:xfrm>
            <a:off x="172284" y="4657168"/>
            <a:ext cx="2040817" cy="2055749"/>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Job Tasks</a:t>
            </a:r>
          </a:p>
        </p:txBody>
      </p:sp>
      <p:sp>
        <p:nvSpPr>
          <p:cNvPr id="10" name="Rectangle: Rounded Corners 9">
            <a:extLst>
              <a:ext uri="{FF2B5EF4-FFF2-40B4-BE49-F238E27FC236}">
                <a16:creationId xmlns:a16="http://schemas.microsoft.com/office/drawing/2014/main" id="{FED9B677-E3C1-4422-977E-3FBFB70D821C}"/>
              </a:ext>
            </a:extLst>
          </p:cNvPr>
          <p:cNvSpPr/>
          <p:nvPr/>
        </p:nvSpPr>
        <p:spPr>
          <a:xfrm>
            <a:off x="4857043" y="4587495"/>
            <a:ext cx="2160096" cy="205596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Physical Environment</a:t>
            </a:r>
          </a:p>
        </p:txBody>
      </p:sp>
      <p:sp>
        <p:nvSpPr>
          <p:cNvPr id="11" name="Rectangle: Rounded Corners 10">
            <a:extLst>
              <a:ext uri="{FF2B5EF4-FFF2-40B4-BE49-F238E27FC236}">
                <a16:creationId xmlns:a16="http://schemas.microsoft.com/office/drawing/2014/main" id="{0E2C49A2-CE46-4EB7-917E-604D9344EF55}"/>
              </a:ext>
            </a:extLst>
          </p:cNvPr>
          <p:cNvSpPr/>
          <p:nvPr/>
        </p:nvSpPr>
        <p:spPr>
          <a:xfrm>
            <a:off x="4857883" y="2059404"/>
            <a:ext cx="2061769" cy="2055965"/>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Organisation of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8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99B816EB-0BC7-4865-90E8-CEEEAFE40583}"/>
              </a:ext>
            </a:extLst>
          </p:cNvPr>
          <p:cNvCxnSpPr>
            <a:cxnSpLocks/>
          </p:cNvCxnSpPr>
          <p:nvPr/>
        </p:nvCxnSpPr>
        <p:spPr>
          <a:xfrm>
            <a:off x="4600764" y="4849533"/>
            <a:ext cx="221484" cy="21451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DEE39BB-2741-4470-9AFD-F8D406B51DB0}"/>
              </a:ext>
            </a:extLst>
          </p:cNvPr>
          <p:cNvCxnSpPr>
            <a:cxnSpLocks/>
          </p:cNvCxnSpPr>
          <p:nvPr/>
        </p:nvCxnSpPr>
        <p:spPr>
          <a:xfrm flipH="1">
            <a:off x="2253785" y="5144937"/>
            <a:ext cx="307630" cy="21815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5248425-E93E-4215-BCA4-6AF7D7FBE6D2}"/>
              </a:ext>
            </a:extLst>
          </p:cNvPr>
          <p:cNvCxnSpPr>
            <a:cxnSpLocks/>
          </p:cNvCxnSpPr>
          <p:nvPr/>
        </p:nvCxnSpPr>
        <p:spPr>
          <a:xfrm flipH="1">
            <a:off x="4584703" y="3936043"/>
            <a:ext cx="222788" cy="2109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A430A79-B1E7-4B9D-BA48-557609A869D9}"/>
              </a:ext>
            </a:extLst>
          </p:cNvPr>
          <p:cNvCxnSpPr>
            <a:cxnSpLocks/>
          </p:cNvCxnSpPr>
          <p:nvPr/>
        </p:nvCxnSpPr>
        <p:spPr>
          <a:xfrm>
            <a:off x="2245394" y="3780597"/>
            <a:ext cx="261441" cy="20517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AF7C333-AE83-4DDE-AAE2-4F64A48D50D2}"/>
              </a:ext>
            </a:extLst>
          </p:cNvPr>
          <p:cNvCxnSpPr>
            <a:cxnSpLocks/>
          </p:cNvCxnSpPr>
          <p:nvPr/>
        </p:nvCxnSpPr>
        <p:spPr>
          <a:xfrm>
            <a:off x="2425486" y="6461034"/>
            <a:ext cx="2095837"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35F0445-DC4C-4002-BE3A-B68074E08B86}"/>
              </a:ext>
            </a:extLst>
          </p:cNvPr>
          <p:cNvCxnSpPr>
            <a:cxnSpLocks/>
          </p:cNvCxnSpPr>
          <p:nvPr/>
        </p:nvCxnSpPr>
        <p:spPr>
          <a:xfrm>
            <a:off x="2490507" y="3331063"/>
            <a:ext cx="2160097"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6664BC3-255B-42AF-8637-39ACE3EC5A47}"/>
              </a:ext>
            </a:extLst>
          </p:cNvPr>
          <p:cNvCxnSpPr>
            <a:cxnSpLocks/>
          </p:cNvCxnSpPr>
          <p:nvPr/>
        </p:nvCxnSpPr>
        <p:spPr>
          <a:xfrm>
            <a:off x="5846441" y="4166652"/>
            <a:ext cx="0" cy="37144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F12A96C-9B33-4A59-B1B1-38D7B7872398}"/>
              </a:ext>
            </a:extLst>
          </p:cNvPr>
          <p:cNvCxnSpPr>
            <a:cxnSpLocks/>
          </p:cNvCxnSpPr>
          <p:nvPr/>
        </p:nvCxnSpPr>
        <p:spPr>
          <a:xfrm>
            <a:off x="1153825" y="4207126"/>
            <a:ext cx="0" cy="37144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669ACF3-CB3E-401C-8F10-717912B5BC44}"/>
              </a:ext>
            </a:extLst>
          </p:cNvPr>
          <p:cNvCxnSpPr>
            <a:cxnSpLocks/>
          </p:cNvCxnSpPr>
          <p:nvPr/>
        </p:nvCxnSpPr>
        <p:spPr>
          <a:xfrm>
            <a:off x="6257109" y="4338510"/>
            <a:ext cx="1029917"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697126EE-6BAA-4E14-82EF-C08AAF607A57}"/>
              </a:ext>
            </a:extLst>
          </p:cNvPr>
          <p:cNvSpPr/>
          <p:nvPr/>
        </p:nvSpPr>
        <p:spPr>
          <a:xfrm>
            <a:off x="9749673" y="1412121"/>
            <a:ext cx="2270044" cy="52759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alibri" panose="020F0502020204030204"/>
                <a:ea typeface="+mn-ea"/>
                <a:cs typeface="+mn-cs"/>
              </a:rPr>
              <a:t>Wanted / Unwanted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alibri" panose="020F0502020204030204"/>
                <a:ea typeface="+mn-ea"/>
                <a:cs typeface="+mn-cs"/>
              </a:rPr>
              <a:t>Outcomes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System Performance: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Human Wellbeing:</a:t>
            </a:r>
          </a:p>
        </p:txBody>
      </p:sp>
      <p:sp>
        <p:nvSpPr>
          <p:cNvPr id="26" name="Rectangle: Rounded Corners 25">
            <a:extLst>
              <a:ext uri="{FF2B5EF4-FFF2-40B4-BE49-F238E27FC236}">
                <a16:creationId xmlns:a16="http://schemas.microsoft.com/office/drawing/2014/main" id="{782F45F6-0EEA-4366-85B8-C00F9EBD5660}"/>
              </a:ext>
            </a:extLst>
          </p:cNvPr>
          <p:cNvSpPr/>
          <p:nvPr/>
        </p:nvSpPr>
        <p:spPr>
          <a:xfrm>
            <a:off x="2490507" y="1412120"/>
            <a:ext cx="2040814" cy="165664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External Influences</a:t>
            </a:r>
          </a:p>
        </p:txBody>
      </p:sp>
      <p:cxnSp>
        <p:nvCxnSpPr>
          <p:cNvPr id="27" name="Straight Arrow Connector 26">
            <a:extLst>
              <a:ext uri="{FF2B5EF4-FFF2-40B4-BE49-F238E27FC236}">
                <a16:creationId xmlns:a16="http://schemas.microsoft.com/office/drawing/2014/main" id="{05387737-D581-4DC9-A099-9BECA846B9DB}"/>
              </a:ext>
            </a:extLst>
          </p:cNvPr>
          <p:cNvCxnSpPr>
            <a:cxnSpLocks/>
          </p:cNvCxnSpPr>
          <p:nvPr/>
        </p:nvCxnSpPr>
        <p:spPr>
          <a:xfrm flipH="1">
            <a:off x="2213101" y="1848424"/>
            <a:ext cx="222788" cy="21098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AAB4EC0-D767-4D68-B3B3-32C5F720ED7F}"/>
              </a:ext>
            </a:extLst>
          </p:cNvPr>
          <p:cNvCxnSpPr>
            <a:cxnSpLocks/>
          </p:cNvCxnSpPr>
          <p:nvPr/>
        </p:nvCxnSpPr>
        <p:spPr>
          <a:xfrm>
            <a:off x="4618392" y="1809669"/>
            <a:ext cx="261441" cy="20517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61B7175-C8A8-438C-B599-489DE2B41FD2}"/>
              </a:ext>
            </a:extLst>
          </p:cNvPr>
          <p:cNvCxnSpPr>
            <a:cxnSpLocks/>
          </p:cNvCxnSpPr>
          <p:nvPr/>
        </p:nvCxnSpPr>
        <p:spPr>
          <a:xfrm>
            <a:off x="3473404" y="3113889"/>
            <a:ext cx="0" cy="434348"/>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637AA2CB-2D5D-4261-B6AB-922776A01AF3}"/>
              </a:ext>
            </a:extLst>
          </p:cNvPr>
          <p:cNvSpPr/>
          <p:nvPr/>
        </p:nvSpPr>
        <p:spPr>
          <a:xfrm>
            <a:off x="7312169" y="1430411"/>
            <a:ext cx="2318219" cy="530079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alibri" panose="020F0502020204030204"/>
                <a:ea typeface="+mn-ea"/>
                <a:cs typeface="+mn-cs"/>
              </a:rPr>
              <a:t>Care and Other Work Processes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7476C960-9391-497A-B98E-8CF6D4F124B7}"/>
              </a:ext>
            </a:extLst>
          </p:cNvPr>
          <p:cNvSpPr txBox="1"/>
          <p:nvPr/>
        </p:nvSpPr>
        <p:spPr>
          <a:xfrm>
            <a:off x="226080" y="860694"/>
            <a:ext cx="6728503" cy="369332"/>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Work System</a:t>
            </a:r>
          </a:p>
        </p:txBody>
      </p:sp>
      <p:sp>
        <p:nvSpPr>
          <p:cNvPr id="40" name="TextBox 39">
            <a:extLst>
              <a:ext uri="{FF2B5EF4-FFF2-40B4-BE49-F238E27FC236}">
                <a16:creationId xmlns:a16="http://schemas.microsoft.com/office/drawing/2014/main" id="{6ABF9A40-627E-49D3-BC9D-AFC7817D7D88}"/>
              </a:ext>
            </a:extLst>
          </p:cNvPr>
          <p:cNvSpPr txBox="1"/>
          <p:nvPr/>
        </p:nvSpPr>
        <p:spPr>
          <a:xfrm>
            <a:off x="7365963" y="860694"/>
            <a:ext cx="2264425" cy="369332"/>
          </a:xfrm>
          <a:prstGeom prst="rect">
            <a:avLst/>
          </a:prstGeom>
          <a:solidFill>
            <a:srgbClr val="92D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Care Process</a:t>
            </a:r>
          </a:p>
        </p:txBody>
      </p:sp>
      <p:sp>
        <p:nvSpPr>
          <p:cNvPr id="41" name="TextBox 40">
            <a:extLst>
              <a:ext uri="{FF2B5EF4-FFF2-40B4-BE49-F238E27FC236}">
                <a16:creationId xmlns:a16="http://schemas.microsoft.com/office/drawing/2014/main" id="{FF7B045C-3007-4BD7-86B1-DFE71C70E71A}"/>
              </a:ext>
            </a:extLst>
          </p:cNvPr>
          <p:cNvSpPr txBox="1"/>
          <p:nvPr/>
        </p:nvSpPr>
        <p:spPr>
          <a:xfrm>
            <a:off x="9872871" y="848267"/>
            <a:ext cx="2093050" cy="369332"/>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Outcomes</a:t>
            </a:r>
          </a:p>
        </p:txBody>
      </p:sp>
      <p:cxnSp>
        <p:nvCxnSpPr>
          <p:cNvPr id="42" name="Straight Arrow Connector 41">
            <a:extLst>
              <a:ext uri="{FF2B5EF4-FFF2-40B4-BE49-F238E27FC236}">
                <a16:creationId xmlns:a16="http://schemas.microsoft.com/office/drawing/2014/main" id="{DF994440-F512-466E-9E11-8D6B0B415BF9}"/>
              </a:ext>
            </a:extLst>
          </p:cNvPr>
          <p:cNvCxnSpPr>
            <a:cxnSpLocks/>
          </p:cNvCxnSpPr>
          <p:nvPr/>
        </p:nvCxnSpPr>
        <p:spPr>
          <a:xfrm>
            <a:off x="9116704" y="4338510"/>
            <a:ext cx="1087470"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itle 1">
            <a:extLst>
              <a:ext uri="{FF2B5EF4-FFF2-40B4-BE49-F238E27FC236}">
                <a16:creationId xmlns:a16="http://schemas.microsoft.com/office/drawing/2014/main" id="{765EF7CC-0A1E-42B5-8831-94FEED43AD3C}"/>
              </a:ext>
            </a:extLst>
          </p:cNvPr>
          <p:cNvSpPr txBox="1">
            <a:spLocks/>
          </p:cNvSpPr>
          <p:nvPr/>
        </p:nvSpPr>
        <p:spPr>
          <a:xfrm>
            <a:off x="172283" y="136775"/>
            <a:ext cx="11793293" cy="523534"/>
          </a:xfrm>
          <a:prstGeom prst="rect">
            <a:avLst/>
          </a:prstGeom>
          <a:ln w="3175">
            <a:solidFill>
              <a:schemeClr val="tx1"/>
            </a:solid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rgbClr val="993366"/>
                </a:solidFill>
                <a:effectLst>
                  <a:outerShdw blurRad="38100" dist="38100" dir="2700000" algn="tl">
                    <a:srgbClr val="000000">
                      <a:alpha val="43137"/>
                    </a:srgbClr>
                  </a:outerShdw>
                </a:effectLst>
                <a:uLnTx/>
                <a:uFillTx/>
                <a:latin typeface="Calibri" panose="020F0502020204030204"/>
                <a:ea typeface="+mj-ea"/>
                <a:cs typeface="+mj-cs"/>
              </a:rPr>
              <a:t>Systems </a:t>
            </a:r>
            <a:r>
              <a:rPr kumimoji="0" lang="en-GB" sz="2400" b="1" i="0" u="none" strike="noStrike" kern="1200" cap="none" spc="0" normalizeH="0" baseline="0" noProof="0" dirty="0">
                <a:ln>
                  <a:noFill/>
                </a:ln>
                <a:solidFill>
                  <a:srgbClr val="993366"/>
                </a:solidFill>
                <a:effectLst>
                  <a:outerShdw blurRad="38100" dist="38100" dir="2700000" algn="tl">
                    <a:srgbClr val="000000">
                      <a:alpha val="43137"/>
                    </a:srgbClr>
                  </a:outerShdw>
                </a:effectLst>
                <a:uLnTx/>
                <a:uFillTx/>
                <a:latin typeface="Calibri" panose="020F0502020204030204"/>
                <a:ea typeface="+mj-ea"/>
                <a:cs typeface="+mj-cs"/>
              </a:rPr>
              <a:t>Engineering Initiative for Patient Safety (SEIPS) Worksheet</a:t>
            </a:r>
            <a:br>
              <a:rPr kumimoji="0" lang="en-GB" sz="2400" b="1" i="0" u="none" strike="noStrike" kern="1200" cap="none" spc="0" normalizeH="0" baseline="0" noProof="0" dirty="0">
                <a:ln>
                  <a:noFill/>
                </a:ln>
                <a:solidFill>
                  <a:srgbClr val="993366"/>
                </a:solidFill>
                <a:effectLst/>
                <a:uLnTx/>
                <a:uFillTx/>
                <a:latin typeface="Calibri" panose="020F0502020204030204"/>
                <a:ea typeface="+mj-ea"/>
                <a:cs typeface="+mj-cs"/>
              </a:rPr>
            </a:br>
            <a:endParaRPr kumimoji="0" lang="en-GB" sz="2400" b="1" i="0" u="none" strike="noStrike" kern="1200" cap="none" spc="0" normalizeH="0" baseline="0" noProof="0" dirty="0">
              <a:ln>
                <a:noFill/>
              </a:ln>
              <a:solidFill>
                <a:srgbClr val="993366"/>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5564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92ABB6-3F2F-4326-A537-CD484C4DBA22}"/>
              </a:ext>
            </a:extLst>
          </p:cNvPr>
          <p:cNvSpPr txBox="1"/>
          <p:nvPr/>
        </p:nvSpPr>
        <p:spPr>
          <a:xfrm>
            <a:off x="2756033" y="643991"/>
            <a:ext cx="2438820" cy="4553234"/>
          </a:xfrm>
          <a:prstGeom prst="rect">
            <a:avLst/>
          </a:prstGeom>
          <a:solidFill>
            <a:schemeClr val="bg2"/>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Person Factors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e.g. Physical, psychological capabilities, limitations and impacts (frustration, stress, fatigue, burnout, musculoskeletal, satisfaction, enjoyment, experiences, job control); personality or social issues; cognitive ; competence, skills, knowledge, attitudes; risk perception; training issues; personal needs and preferences; psychological safety; performance variability; personal goals; adaptation to work conditions.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Care team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e.g. roles, support, communication, collaboration, supervision, management, leadership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Patient/client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e.g. complexity of clinical condition, physical, social, psychological, relationship factors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Others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e.g. families and carers, and other health and so</a:t>
            </a: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cial services colleagues</a:t>
            </a:r>
          </a:p>
        </p:txBody>
      </p:sp>
      <p:sp>
        <p:nvSpPr>
          <p:cNvPr id="3" name="TextBox 2">
            <a:extLst>
              <a:ext uri="{FF2B5EF4-FFF2-40B4-BE49-F238E27FC236}">
                <a16:creationId xmlns:a16="http://schemas.microsoft.com/office/drawing/2014/main" id="{DCBF1116-1F66-407D-ACDA-A9906D5D44FA}"/>
              </a:ext>
            </a:extLst>
          </p:cNvPr>
          <p:cNvSpPr txBox="1"/>
          <p:nvPr/>
        </p:nvSpPr>
        <p:spPr>
          <a:xfrm>
            <a:off x="5289316" y="656534"/>
            <a:ext cx="2318858" cy="2323713"/>
          </a:xfrm>
          <a:prstGeom prst="rect">
            <a:avLst/>
          </a:prstGeom>
          <a:solidFill>
            <a:schemeClr val="bg2"/>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Task Factors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Specific actions within larger work processes, includes task attributes such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level of task difficulty /complexity;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time taken;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hazardous nature;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variety of tasks;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sequencing of tasks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workload, time pressure, cognitive load, </a:t>
            </a:r>
          </a:p>
        </p:txBody>
      </p:sp>
      <p:sp>
        <p:nvSpPr>
          <p:cNvPr id="4" name="TextBox 3">
            <a:extLst>
              <a:ext uri="{FF2B5EF4-FFF2-40B4-BE49-F238E27FC236}">
                <a16:creationId xmlns:a16="http://schemas.microsoft.com/office/drawing/2014/main" id="{A7F28833-89C0-47DA-B915-D5C4804CE93B}"/>
              </a:ext>
            </a:extLst>
          </p:cNvPr>
          <p:cNvSpPr txBox="1"/>
          <p:nvPr/>
        </p:nvSpPr>
        <p:spPr>
          <a:xfrm>
            <a:off x="2756032" y="5260411"/>
            <a:ext cx="2438820" cy="1585049"/>
          </a:xfrm>
          <a:prstGeom prst="rect">
            <a:avLst/>
          </a:prstGeom>
          <a:solidFill>
            <a:schemeClr val="bg2"/>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Tools &amp; 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e.g. design interaction and device usability issues; familiarity; positioning, accessibility; availability; access; mobility; operational /calibrated /maintained; device usability; various IT design issues.</a:t>
            </a:r>
          </a:p>
        </p:txBody>
      </p:sp>
      <p:sp>
        <p:nvSpPr>
          <p:cNvPr id="5" name="TextBox 4">
            <a:extLst>
              <a:ext uri="{FF2B5EF4-FFF2-40B4-BE49-F238E27FC236}">
                <a16:creationId xmlns:a16="http://schemas.microsoft.com/office/drawing/2014/main" id="{50C6BE84-1D45-4D57-A9DD-CE91249570A5}"/>
              </a:ext>
            </a:extLst>
          </p:cNvPr>
          <p:cNvSpPr txBox="1"/>
          <p:nvPr/>
        </p:nvSpPr>
        <p:spPr>
          <a:xfrm>
            <a:off x="5273003" y="3124559"/>
            <a:ext cx="2318859" cy="1785104"/>
          </a:xfrm>
          <a:prstGeom prst="rect">
            <a:avLst/>
          </a:prstGeom>
          <a:solidFill>
            <a:schemeClr val="bg2"/>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Physical Environment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e.g. Layout; noise; lighting; vibration; temperature; humidity and air quality; design of immediate workspace or physical environment layout; location; size; clutter; cleanliness; standardisation, aesthetics; crowding</a:t>
            </a:r>
          </a:p>
        </p:txBody>
      </p:sp>
      <p:sp>
        <p:nvSpPr>
          <p:cNvPr id="6" name="TextBox 5">
            <a:extLst>
              <a:ext uri="{FF2B5EF4-FFF2-40B4-BE49-F238E27FC236}">
                <a16:creationId xmlns:a16="http://schemas.microsoft.com/office/drawing/2014/main" id="{454B6EAB-D4AD-4E48-8EFC-DEDE6AE2C40F}"/>
              </a:ext>
            </a:extLst>
          </p:cNvPr>
          <p:cNvSpPr txBox="1"/>
          <p:nvPr/>
        </p:nvSpPr>
        <p:spPr>
          <a:xfrm>
            <a:off x="7702637" y="956922"/>
            <a:ext cx="2316006" cy="5509200"/>
          </a:xfrm>
          <a:prstGeom prst="rect">
            <a:avLst/>
          </a:prstGeom>
          <a:solidFill>
            <a:schemeClr val="bg2"/>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Organisation of Work Factor</a:t>
            </a:r>
            <a:r>
              <a:rPr kumimoji="0" lang="en-GB" sz="1300" b="1" i="0" u="none" strike="noStrike" kern="1200" cap="none" spc="0" normalizeH="0" baseline="0" noProof="0" dirty="0">
                <a:ln>
                  <a:noFill/>
                </a:ln>
                <a:solidFill>
                  <a:prstClr val="black"/>
                </a:solidFill>
                <a:effectLst/>
                <a:uLnTx/>
                <a:uFillTx/>
                <a:latin typeface="Calibri" panose="020F0502020204030204"/>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.g. Structures external to a person (but often put in place by people) that organise time, space, resources, and activity.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Within institutions: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Work schedules/staffing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Workload assignment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Management and incentive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Organisational / safety culture (values, commitment, transparency)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Policies/procedures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Resource availability and recruitment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In other settings: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Communication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Infrastructure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Living arrangements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Family roles and responsibilities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Work and life schedules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Financial and health-related resources</a:t>
            </a:r>
          </a:p>
        </p:txBody>
      </p:sp>
      <p:sp>
        <p:nvSpPr>
          <p:cNvPr id="7" name="TextBox 6">
            <a:extLst>
              <a:ext uri="{FF2B5EF4-FFF2-40B4-BE49-F238E27FC236}">
                <a16:creationId xmlns:a16="http://schemas.microsoft.com/office/drawing/2014/main" id="{72F64557-27D3-4DAD-883A-7B74CF5F891A}"/>
              </a:ext>
            </a:extLst>
          </p:cNvPr>
          <p:cNvSpPr txBox="1"/>
          <p:nvPr/>
        </p:nvSpPr>
        <p:spPr>
          <a:xfrm>
            <a:off x="5273005" y="5053976"/>
            <a:ext cx="2318857" cy="1785104"/>
          </a:xfrm>
          <a:prstGeom prst="rect">
            <a:avLst/>
          </a:prstGeom>
          <a:solidFill>
            <a:schemeClr val="bg2"/>
          </a:solidFill>
          <a:ln w="952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External Influence</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e.g. Societal, government, cultural, accreditation and regulatory influences e.g. funding, national policies and targets, professional bodies, regulatory demands, legislation and legal influences, other risks and influences</a:t>
            </a: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BAA7AEF-FA12-4FBE-835B-0EF62F88E482}"/>
              </a:ext>
            </a:extLst>
          </p:cNvPr>
          <p:cNvSpPr txBox="1"/>
          <p:nvPr/>
        </p:nvSpPr>
        <p:spPr>
          <a:xfrm>
            <a:off x="10267587" y="1554309"/>
            <a:ext cx="1736518" cy="1600438"/>
          </a:xfrm>
          <a:prstGeom prst="rect">
            <a:avLst/>
          </a:prstGeom>
          <a:solidFill>
            <a:schemeClr val="accent6">
              <a:lumMod val="40000"/>
              <a:lumOff val="60000"/>
            </a:schemeClr>
          </a:solidFill>
          <a:ln w="952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Calibri" panose="020F0502020204030204"/>
                <a:ea typeface="+mn-ea"/>
                <a:cs typeface="+mn-cs"/>
              </a:rPr>
              <a:t>Outcomes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System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e.g. Safety; productivity; resilience; efficiency; effectiveness; care quality</a:t>
            </a:r>
          </a:p>
        </p:txBody>
      </p:sp>
      <p:sp>
        <p:nvSpPr>
          <p:cNvPr id="9" name="TextBox 8">
            <a:extLst>
              <a:ext uri="{FF2B5EF4-FFF2-40B4-BE49-F238E27FC236}">
                <a16:creationId xmlns:a16="http://schemas.microsoft.com/office/drawing/2014/main" id="{7590846E-2C92-4513-BFFE-084420747D9F}"/>
              </a:ext>
            </a:extLst>
          </p:cNvPr>
          <p:cNvSpPr txBox="1"/>
          <p:nvPr/>
        </p:nvSpPr>
        <p:spPr>
          <a:xfrm>
            <a:off x="10285151" y="3422416"/>
            <a:ext cx="1739373" cy="2246769"/>
          </a:xfrm>
          <a:prstGeom prst="rect">
            <a:avLst/>
          </a:prstGeom>
          <a:solidFill>
            <a:schemeClr val="accent6">
              <a:lumMod val="40000"/>
              <a:lumOff val="60000"/>
            </a:schemeClr>
          </a:solidFill>
          <a:ln w="9525">
            <a:solidFill>
              <a:schemeClr val="accent6">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Calibri" panose="020F0502020204030204"/>
                <a:ea typeface="+mn-ea"/>
                <a:cs typeface="+mn-cs"/>
              </a:rPr>
              <a:t>Outcomes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rPr>
              <a:t>Human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e.g. Health and safety; patient satisfaction and experience; enjoyment; staff turnover; staff welfare; job satisfaction</a:t>
            </a:r>
          </a:p>
        </p:txBody>
      </p:sp>
      <p:sp>
        <p:nvSpPr>
          <p:cNvPr id="11" name="TextBox 10">
            <a:extLst>
              <a:ext uri="{FF2B5EF4-FFF2-40B4-BE49-F238E27FC236}">
                <a16:creationId xmlns:a16="http://schemas.microsoft.com/office/drawing/2014/main" id="{8B456EAC-6A30-4275-AFA6-60D8C42ED774}"/>
              </a:ext>
            </a:extLst>
          </p:cNvPr>
          <p:cNvSpPr txBox="1"/>
          <p:nvPr/>
        </p:nvSpPr>
        <p:spPr>
          <a:xfrm>
            <a:off x="2756032" y="163645"/>
            <a:ext cx="7262611" cy="369332"/>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Examples of </a:t>
            </a: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Performance Influencing Factors (PIFs)</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A049ADF-3EF5-46B2-8BCC-DB20448D7EA1}"/>
              </a:ext>
            </a:extLst>
          </p:cNvPr>
          <p:cNvSpPr txBox="1"/>
          <p:nvPr/>
        </p:nvSpPr>
        <p:spPr>
          <a:xfrm>
            <a:off x="137397" y="3978702"/>
            <a:ext cx="2540482" cy="369332"/>
          </a:xfrm>
          <a:prstGeom prst="rect">
            <a:avLst/>
          </a:prstGeom>
          <a:solidFill>
            <a:schemeClr val="accent1">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Guiding Step</a:t>
            </a:r>
          </a:p>
        </p:txBody>
      </p:sp>
      <p:sp>
        <p:nvSpPr>
          <p:cNvPr id="17" name="TextBox 16">
            <a:extLst>
              <a:ext uri="{FF2B5EF4-FFF2-40B4-BE49-F238E27FC236}">
                <a16:creationId xmlns:a16="http://schemas.microsoft.com/office/drawing/2014/main" id="{669A522D-D5A7-41B5-8E78-A323ED2DED73}"/>
              </a:ext>
            </a:extLst>
          </p:cNvPr>
          <p:cNvSpPr txBox="1"/>
          <p:nvPr/>
        </p:nvSpPr>
        <p:spPr>
          <a:xfrm>
            <a:off x="137397" y="4451091"/>
            <a:ext cx="2540482" cy="2308324"/>
          </a:xfrm>
          <a:prstGeom prst="rect">
            <a:avLst/>
          </a:prstGeom>
          <a:solidFill>
            <a:schemeClr val="accent5">
              <a:lumMod val="60000"/>
              <a:lumOff val="40000"/>
            </a:schemeClr>
          </a:solidFill>
          <a:ln w="9525">
            <a:solidFill>
              <a:schemeClr val="tx1"/>
            </a:solidFill>
          </a:ln>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As a team, use the worksheet as a prompt to highlight the system-wide factors that contribute to the issue at hand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Seek to understand how these factors influence processes and interact to produce outcomes (wanted or unwanted)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Link this new knowledge to making improvement recommendations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993366"/>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0D7F0EE-0D03-4CCD-A07F-11C8BFED276A}"/>
              </a:ext>
            </a:extLst>
          </p:cNvPr>
          <p:cNvSpPr txBox="1"/>
          <p:nvPr/>
        </p:nvSpPr>
        <p:spPr>
          <a:xfrm>
            <a:off x="137397" y="163645"/>
            <a:ext cx="2540482" cy="369332"/>
          </a:xfrm>
          <a:prstGeom prst="rect">
            <a:avLst/>
          </a:prstGeom>
          <a:solidFill>
            <a:schemeClr val="accent6">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SEIPS Explained</a:t>
            </a:r>
          </a:p>
        </p:txBody>
      </p:sp>
      <p:sp>
        <p:nvSpPr>
          <p:cNvPr id="19" name="TextBox 18">
            <a:extLst>
              <a:ext uri="{FF2B5EF4-FFF2-40B4-BE49-F238E27FC236}">
                <a16:creationId xmlns:a16="http://schemas.microsoft.com/office/drawing/2014/main" id="{D96E741D-0C9C-4100-98D7-F5CDD6911BAD}"/>
              </a:ext>
            </a:extLst>
          </p:cNvPr>
          <p:cNvSpPr txBox="1"/>
          <p:nvPr/>
        </p:nvSpPr>
        <p:spPr>
          <a:xfrm>
            <a:off x="137397" y="643991"/>
            <a:ext cx="2540482" cy="3231654"/>
          </a:xfrm>
          <a:prstGeom prst="rect">
            <a:avLst/>
          </a:prstGeom>
          <a:solidFill>
            <a:schemeClr val="accent6">
              <a:lumMod val="20000"/>
              <a:lumOff val="80000"/>
            </a:schemeClr>
          </a:solidFill>
          <a:ln w="9525">
            <a:solidFill>
              <a:schemeClr val="tx1"/>
            </a:solidFill>
          </a:ln>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993366"/>
                </a:solidFill>
                <a:effectLst/>
                <a:uLnTx/>
                <a:uFillTx/>
                <a:latin typeface="Calibri" panose="020F0502020204030204"/>
                <a:ea typeface="+mn-ea"/>
                <a:cs typeface="+mn-cs"/>
              </a:rPr>
              <a:t>SEIPS is the Safety Engineering Initiative for Patient Safety.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993366"/>
                </a:solidFill>
                <a:effectLst/>
                <a:uLnTx/>
                <a:uFillTx/>
                <a:latin typeface="Calibri" panose="020F0502020204030204"/>
                <a:ea typeface="+mn-ea"/>
                <a:cs typeface="+mn-cs"/>
              </a:rPr>
              <a:t>It is based on a Human Factors systems approach to understanding care systems, processes and outcomes to inform better design and improvement.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993366"/>
                </a:solidFill>
                <a:effectLst/>
                <a:uLnTx/>
                <a:uFillTx/>
                <a:latin typeface="Calibri" panose="020F0502020204030204"/>
                <a:ea typeface="+mn-ea"/>
                <a:cs typeface="+mn-cs"/>
              </a:rPr>
              <a:t>SEIPS can be used by anyone as a general systems analysis and problem-solving tool e.g. incident investigation; hazard identification; incident reporting &amp; data collection; simulation design; protocol &amp; checklist development; research design and data analysis.. </a:t>
            </a:r>
          </a:p>
        </p:txBody>
      </p:sp>
      <p:sp>
        <p:nvSpPr>
          <p:cNvPr id="20" name="TextBox 19">
            <a:extLst>
              <a:ext uri="{FF2B5EF4-FFF2-40B4-BE49-F238E27FC236}">
                <a16:creationId xmlns:a16="http://schemas.microsoft.com/office/drawing/2014/main" id="{8242C55D-1F87-421F-967E-39EA78E61E96}"/>
              </a:ext>
            </a:extLst>
          </p:cNvPr>
          <p:cNvSpPr txBox="1"/>
          <p:nvPr/>
        </p:nvSpPr>
        <p:spPr>
          <a:xfrm>
            <a:off x="10280101" y="163645"/>
            <a:ext cx="1774502" cy="369332"/>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Outcomes</a:t>
            </a:r>
          </a:p>
        </p:txBody>
      </p:sp>
    </p:spTree>
    <p:extLst>
      <p:ext uri="{BB962C8B-B14F-4D97-AF65-F5344CB8AC3E}">
        <p14:creationId xmlns:p14="http://schemas.microsoft.com/office/powerpoint/2010/main" val="3482378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10DF0CF-E5D6-4D32-BF75-6C41325FD586}"/>
              </a:ext>
            </a:extLst>
          </p:cNvPr>
          <p:cNvSpPr>
            <a:spLocks noGrp="1"/>
          </p:cNvSpPr>
          <p:nvPr>
            <p:ph type="title"/>
          </p:nvPr>
        </p:nvSpPr>
        <p:spPr>
          <a:xfrm>
            <a:off x="151039" y="333376"/>
            <a:ext cx="11527972" cy="545552"/>
          </a:xfrm>
        </p:spPr>
        <p:txBody>
          <a:bodyPr>
            <a:normAutofit fontScale="90000"/>
          </a:bodyPr>
          <a:lstStyle/>
          <a:p>
            <a:pPr algn="ctr"/>
            <a:br>
              <a:rPr lang="en-GB" dirty="0"/>
            </a:br>
            <a:r>
              <a:rPr lang="en-GB" dirty="0"/>
              <a:t>Safety Culture Discussion Cards</a:t>
            </a:r>
          </a:p>
        </p:txBody>
      </p:sp>
      <p:pic>
        <p:nvPicPr>
          <p:cNvPr id="3" name="Picture 2">
            <a:extLst>
              <a:ext uri="{FF2B5EF4-FFF2-40B4-BE49-F238E27FC236}">
                <a16:creationId xmlns:a16="http://schemas.microsoft.com/office/drawing/2014/main" id="{A962CC6C-84DD-2C0D-9E91-66C5B311EA3D}"/>
              </a:ext>
            </a:extLst>
          </p:cNvPr>
          <p:cNvPicPr>
            <a:picLocks noChangeAspect="1"/>
          </p:cNvPicPr>
          <p:nvPr/>
        </p:nvPicPr>
        <p:blipFill>
          <a:blip r:embed="rId2"/>
          <a:stretch>
            <a:fillRect/>
          </a:stretch>
        </p:blipFill>
        <p:spPr>
          <a:xfrm>
            <a:off x="1809750" y="1269999"/>
            <a:ext cx="4105275" cy="5254625"/>
          </a:xfrm>
          <a:prstGeom prst="rect">
            <a:avLst/>
          </a:prstGeom>
        </p:spPr>
      </p:pic>
      <p:pic>
        <p:nvPicPr>
          <p:cNvPr id="7" name="Picture 6">
            <a:extLst>
              <a:ext uri="{FF2B5EF4-FFF2-40B4-BE49-F238E27FC236}">
                <a16:creationId xmlns:a16="http://schemas.microsoft.com/office/drawing/2014/main" id="{BFD8E6D5-6310-1B34-E2FB-295CBC3E3B89}"/>
              </a:ext>
            </a:extLst>
          </p:cNvPr>
          <p:cNvPicPr>
            <a:picLocks noChangeAspect="1"/>
          </p:cNvPicPr>
          <p:nvPr/>
        </p:nvPicPr>
        <p:blipFill>
          <a:blip r:embed="rId3"/>
          <a:stretch>
            <a:fillRect/>
          </a:stretch>
        </p:blipFill>
        <p:spPr>
          <a:xfrm>
            <a:off x="6276976" y="1269999"/>
            <a:ext cx="4257673" cy="5343525"/>
          </a:xfrm>
          <a:prstGeom prst="rect">
            <a:avLst/>
          </a:prstGeom>
        </p:spPr>
      </p:pic>
    </p:spTree>
    <p:extLst>
      <p:ext uri="{BB962C8B-B14F-4D97-AF65-F5344CB8AC3E}">
        <p14:creationId xmlns:p14="http://schemas.microsoft.com/office/powerpoint/2010/main" val="2984315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28356"/>
            <a:ext cx="9144000" cy="2387600"/>
          </a:xfrm>
        </p:spPr>
        <p:txBody>
          <a:bodyPr>
            <a:normAutofit/>
          </a:bodyPr>
          <a:lstStyle/>
          <a:p>
            <a:r>
              <a:rPr lang="en-GB" sz="4900" b="1" dirty="0">
                <a:solidFill>
                  <a:srgbClr val="002060"/>
                </a:solidFill>
                <a:latin typeface="Calibri" panose="020F0502020204030204" pitchFamily="34" charset="0"/>
                <a:cs typeface="Calibri" panose="020F0502020204030204" pitchFamily="34" charset="0"/>
              </a:rPr>
              <a:t>Safety Culture Cards</a:t>
            </a:r>
            <a:br>
              <a:rPr lang="en-GB" sz="4900" b="1" dirty="0">
                <a:solidFill>
                  <a:srgbClr val="002060"/>
                </a:solidFill>
                <a:latin typeface="Calibri" panose="020F0502020204030204" pitchFamily="34" charset="0"/>
                <a:cs typeface="Calibri" panose="020F0502020204030204" pitchFamily="34" charset="0"/>
              </a:rPr>
            </a:br>
            <a:r>
              <a:rPr lang="en-GB" sz="4900" b="1" dirty="0">
                <a:solidFill>
                  <a:srgbClr val="002060"/>
                </a:solidFill>
                <a:latin typeface="Calibri" panose="020F0502020204030204" pitchFamily="34" charset="0"/>
                <a:cs typeface="Calibri" panose="020F0502020204030204" pitchFamily="34" charset="0"/>
              </a:rPr>
              <a:t>Staff feedback</a:t>
            </a:r>
            <a:br>
              <a:rPr lang="en-GB" b="1" dirty="0">
                <a:solidFill>
                  <a:srgbClr val="002060"/>
                </a:solidFill>
                <a:latin typeface="Calibri" panose="020F0502020204030204" pitchFamily="34" charset="0"/>
                <a:cs typeface="Calibri" panose="020F0502020204030204" pitchFamily="34" charset="0"/>
              </a:rPr>
            </a:br>
            <a:endParaRPr lang="en-GB" dirty="0"/>
          </a:p>
        </p:txBody>
      </p:sp>
      <p:sp>
        <p:nvSpPr>
          <p:cNvPr id="3" name="Subtitle 2"/>
          <p:cNvSpPr>
            <a:spLocks noGrp="1"/>
          </p:cNvSpPr>
          <p:nvPr>
            <p:ph type="subTitle" idx="1"/>
          </p:nvPr>
        </p:nvSpPr>
        <p:spPr/>
        <p:txBody>
          <a:bodyPr>
            <a:normAutofit/>
          </a:bodyPr>
          <a:lstStyle/>
          <a:p>
            <a:endParaRPr lang="en-GB" dirty="0"/>
          </a:p>
        </p:txBody>
      </p:sp>
      <p:pic>
        <p:nvPicPr>
          <p:cNvPr id="7" name="Picture 6"/>
          <p:cNvPicPr>
            <a:picLocks noChangeAspect="1"/>
          </p:cNvPicPr>
          <p:nvPr/>
        </p:nvPicPr>
        <p:blipFill>
          <a:blip r:embed="rId3"/>
          <a:stretch>
            <a:fillRect/>
          </a:stretch>
        </p:blipFill>
        <p:spPr>
          <a:xfrm>
            <a:off x="8819675" y="3651849"/>
            <a:ext cx="3248948" cy="3130535"/>
          </a:xfrm>
          <a:prstGeom prst="rect">
            <a:avLst/>
          </a:prstGeom>
        </p:spPr>
      </p:pic>
      <p:sp>
        <p:nvSpPr>
          <p:cNvPr id="4" name="TextBox 3">
            <a:extLst>
              <a:ext uri="{FF2B5EF4-FFF2-40B4-BE49-F238E27FC236}">
                <a16:creationId xmlns:a16="http://schemas.microsoft.com/office/drawing/2014/main" id="{CB7193D9-BF06-B5FF-7719-3222CD9CA305}"/>
              </a:ext>
            </a:extLst>
          </p:cNvPr>
          <p:cNvSpPr txBox="1"/>
          <p:nvPr/>
        </p:nvSpPr>
        <p:spPr>
          <a:xfrm>
            <a:off x="1068779" y="5058888"/>
            <a:ext cx="3114763" cy="923330"/>
          </a:xfrm>
          <a:prstGeom prst="rect">
            <a:avLst/>
          </a:prstGeom>
          <a:noFill/>
        </p:spPr>
        <p:txBody>
          <a:bodyPr wrap="none" rtlCol="0">
            <a:spAutoFit/>
          </a:bodyPr>
          <a:lstStyle/>
          <a:p>
            <a:r>
              <a:rPr lang="en-GB" dirty="0"/>
              <a:t>Many thanks to Karon Cormack</a:t>
            </a:r>
          </a:p>
          <a:p>
            <a:r>
              <a:rPr lang="en-GB" dirty="0"/>
              <a:t>Director of Quality</a:t>
            </a:r>
          </a:p>
          <a:p>
            <a:r>
              <a:rPr lang="en-GB" dirty="0"/>
              <a:t>NHS Lanarkshire</a:t>
            </a:r>
          </a:p>
        </p:txBody>
      </p:sp>
    </p:spTree>
    <p:extLst>
      <p:ext uri="{BB962C8B-B14F-4D97-AF65-F5344CB8AC3E}">
        <p14:creationId xmlns:p14="http://schemas.microsoft.com/office/powerpoint/2010/main" val="776413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6148" y="125284"/>
            <a:ext cx="10515600" cy="51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Lets hear from our colleagues… </a:t>
            </a:r>
          </a:p>
        </p:txBody>
      </p:sp>
      <p:graphicFrame>
        <p:nvGraphicFramePr>
          <p:cNvPr id="2" name="Table 1"/>
          <p:cNvGraphicFramePr>
            <a:graphicFrameLocks noGrp="1"/>
          </p:cNvGraphicFramePr>
          <p:nvPr/>
        </p:nvGraphicFramePr>
        <p:xfrm>
          <a:off x="249497" y="684942"/>
          <a:ext cx="11064755" cy="1828800"/>
        </p:xfrm>
        <a:graphic>
          <a:graphicData uri="http://schemas.openxmlformats.org/drawingml/2006/table">
            <a:tbl>
              <a:tblPr firstRow="1" bandRow="1">
                <a:tableStyleId>{EB9631B5-78F2-41C9-869B-9F39066F8104}</a:tableStyleId>
              </a:tblPr>
              <a:tblGrid>
                <a:gridCol w="11064755">
                  <a:extLst>
                    <a:ext uri="{9D8B030D-6E8A-4147-A177-3AD203B41FA5}">
                      <a16:colId xmlns:a16="http://schemas.microsoft.com/office/drawing/2014/main" val="813269958"/>
                    </a:ext>
                  </a:extLst>
                </a:gridCol>
              </a:tblGrid>
              <a:tr h="370840">
                <a:tc>
                  <a:txBody>
                    <a:bodyPr/>
                    <a:lstStyle/>
                    <a:p>
                      <a:r>
                        <a:rPr lang="en-GB" dirty="0"/>
                        <a:t>Peter McCrossan</a:t>
                      </a:r>
                    </a:p>
                    <a:p>
                      <a:r>
                        <a:rPr lang="en-GB" dirty="0"/>
                        <a:t>Director</a:t>
                      </a:r>
                      <a:r>
                        <a:rPr lang="en-GB" baseline="0" dirty="0"/>
                        <a:t> of Allied Health Professionals</a:t>
                      </a:r>
                    </a:p>
                    <a:p>
                      <a:r>
                        <a:rPr lang="en-GB" baseline="0" dirty="0"/>
                        <a:t>NHS Lanarkshire </a:t>
                      </a:r>
                      <a:endParaRPr lang="en-GB" dirty="0"/>
                    </a:p>
                  </a:txBody>
                  <a:tcPr/>
                </a:tc>
                <a:extLst>
                  <a:ext uri="{0D108BD9-81ED-4DB2-BD59-A6C34878D82A}">
                    <a16:rowId xmlns:a16="http://schemas.microsoft.com/office/drawing/2014/main" val="321172973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Peter shares</a:t>
                      </a:r>
                      <a:r>
                        <a:rPr lang="en-GB" sz="1800" baseline="0" dirty="0"/>
                        <a:t> his experience of using the safety culture cards at the North Health and Social Care Partnership senior leadership team meeting </a:t>
                      </a:r>
                      <a:endParaRPr lang="en-GB" sz="1800" dirty="0"/>
                    </a:p>
                    <a:p>
                      <a:endParaRPr lang="en-GB" dirty="0"/>
                    </a:p>
                  </a:txBody>
                  <a:tcPr>
                    <a:solidFill>
                      <a:schemeClr val="bg1"/>
                    </a:solidFill>
                  </a:tcPr>
                </a:tc>
                <a:extLst>
                  <a:ext uri="{0D108BD9-81ED-4DB2-BD59-A6C34878D82A}">
                    <a16:rowId xmlns:a16="http://schemas.microsoft.com/office/drawing/2014/main" val="321970881"/>
                  </a:ext>
                </a:extLst>
              </a:tr>
            </a:tbl>
          </a:graphicData>
        </a:graphic>
      </p:graphicFrame>
      <p:sp>
        <p:nvSpPr>
          <p:cNvPr id="4" name="TextBox 3"/>
          <p:cNvSpPr txBox="1"/>
          <p:nvPr/>
        </p:nvSpPr>
        <p:spPr>
          <a:xfrm>
            <a:off x="300942" y="2700734"/>
            <a:ext cx="4780344" cy="1738938"/>
          </a:xfrm>
          <a:prstGeom prst="rect">
            <a:avLst/>
          </a:prstGeom>
          <a:solidFill>
            <a:schemeClr val="bg1">
              <a:lumMod val="95000"/>
            </a:schemeClr>
          </a:solidFill>
        </p:spPr>
        <p:txBody>
          <a:bodyPr wrap="square" rtlCol="0">
            <a:spAutoFit/>
          </a:bodyPr>
          <a:lstStyle/>
          <a:p>
            <a:r>
              <a:rPr lang="en-GB" b="1" dirty="0"/>
              <a:t>Key Points: </a:t>
            </a:r>
          </a:p>
          <a:p>
            <a:endParaRPr lang="en-GB" sz="900" dirty="0"/>
          </a:p>
          <a:p>
            <a:pPr marL="285750" indent="-285750">
              <a:buFontTx/>
              <a:buChar char="-"/>
            </a:pPr>
            <a:r>
              <a:rPr lang="en-GB" sz="1600" dirty="0"/>
              <a:t>You can use the cards in a variety of different ways</a:t>
            </a:r>
          </a:p>
          <a:p>
            <a:pPr marL="285750" indent="-285750">
              <a:buFontTx/>
              <a:buChar char="-"/>
            </a:pPr>
            <a:r>
              <a:rPr lang="en-GB" sz="1600" dirty="0"/>
              <a:t>Peter facilitated a 20 minute group discussion </a:t>
            </a:r>
          </a:p>
          <a:p>
            <a:pPr marL="285750" indent="-285750">
              <a:buFontTx/>
              <a:buChar char="-"/>
            </a:pPr>
            <a:r>
              <a:rPr lang="en-GB" sz="1600" dirty="0"/>
              <a:t>Set ‘ground rules’</a:t>
            </a:r>
          </a:p>
          <a:p>
            <a:pPr marL="285750" indent="-285750">
              <a:buFontTx/>
              <a:buChar char="-"/>
            </a:pPr>
            <a:r>
              <a:rPr lang="en-GB" sz="1600" dirty="0"/>
              <a:t>Good discussion with staff being open and honest</a:t>
            </a:r>
          </a:p>
          <a:p>
            <a:pPr marL="285750" indent="-285750">
              <a:buFontTx/>
              <a:buChar char="-"/>
            </a:pPr>
            <a:r>
              <a:rPr lang="en-GB" sz="1600" dirty="0"/>
              <a:t>Actions captured and an action plan developed</a:t>
            </a:r>
          </a:p>
        </p:txBody>
      </p:sp>
      <p:sp>
        <p:nvSpPr>
          <p:cNvPr id="5" name="TextBox 4"/>
          <p:cNvSpPr txBox="1"/>
          <p:nvPr/>
        </p:nvSpPr>
        <p:spPr>
          <a:xfrm>
            <a:off x="393539" y="4988689"/>
            <a:ext cx="3560944" cy="1477328"/>
          </a:xfrm>
          <a:prstGeom prst="rect">
            <a:avLst/>
          </a:prstGeom>
          <a:noFill/>
        </p:spPr>
        <p:txBody>
          <a:bodyPr wrap="square" rtlCol="0">
            <a:spAutoFit/>
          </a:bodyPr>
          <a:lstStyle/>
          <a:p>
            <a:r>
              <a:rPr lang="en-GB" dirty="0"/>
              <a:t>Links to video clip: </a:t>
            </a:r>
          </a:p>
          <a:p>
            <a:r>
              <a:rPr lang="en-GB" u="sng" dirty="0">
                <a:solidFill>
                  <a:schemeClr val="dk1"/>
                </a:solidFill>
                <a:hlinkClick r:id="rId3"/>
              </a:rPr>
              <a:t>https://vimeo.com/823322014</a:t>
            </a:r>
            <a:endParaRPr lang="en-GB" dirty="0">
              <a:solidFill>
                <a:schemeClr val="dk1"/>
              </a:solidFill>
            </a:endParaRPr>
          </a:p>
          <a:p>
            <a:r>
              <a:rPr lang="en-GB" dirty="0">
                <a:solidFill>
                  <a:schemeClr val="dk1"/>
                </a:solidFill>
              </a:rPr>
              <a:t> </a:t>
            </a:r>
          </a:p>
          <a:p>
            <a:r>
              <a:rPr lang="en-GB" u="sng" dirty="0">
                <a:solidFill>
                  <a:schemeClr val="dk1"/>
                </a:solidFill>
                <a:hlinkClick r:id="rId4"/>
              </a:rPr>
              <a:t>https://youtu.be/54tytXTbXVA</a:t>
            </a:r>
            <a:endParaRPr lang="en-GB" dirty="0">
              <a:solidFill>
                <a:schemeClr val="dk1"/>
              </a:solidFill>
            </a:endParaRPr>
          </a:p>
          <a:p>
            <a:r>
              <a:rPr lang="en-GB" dirty="0"/>
              <a:t> </a:t>
            </a:r>
          </a:p>
        </p:txBody>
      </p:sp>
      <p:sp>
        <p:nvSpPr>
          <p:cNvPr id="7" name="Oval Callout 6"/>
          <p:cNvSpPr/>
          <p:nvPr/>
        </p:nvSpPr>
        <p:spPr>
          <a:xfrm>
            <a:off x="8886952" y="4449155"/>
            <a:ext cx="2774542" cy="1193503"/>
          </a:xfrm>
          <a:prstGeom prst="wedgeEllipseCallout">
            <a:avLst>
              <a:gd name="adj1" fmla="val -33171"/>
              <a:gd name="adj2" fmla="val 6841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“Safety culture matters; it directly impacts on the quality and safety of care”</a:t>
            </a:r>
          </a:p>
        </p:txBody>
      </p:sp>
      <p:sp>
        <p:nvSpPr>
          <p:cNvPr id="9" name="Oval Callout 8"/>
          <p:cNvSpPr/>
          <p:nvPr/>
        </p:nvSpPr>
        <p:spPr>
          <a:xfrm>
            <a:off x="8886952" y="2678756"/>
            <a:ext cx="2820840" cy="1343447"/>
          </a:xfrm>
          <a:prstGeom prst="wedgeEllipseCallout">
            <a:avLst>
              <a:gd name="adj1" fmla="val -35335"/>
              <a:gd name="adj2" fmla="val 6765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“Really invaluable tool in helping teams and colleagues reflect and identify areas for improvement”</a:t>
            </a:r>
          </a:p>
        </p:txBody>
      </p:sp>
      <p:pic>
        <p:nvPicPr>
          <p:cNvPr id="10" name="Picture 9"/>
          <p:cNvPicPr>
            <a:picLocks noChangeAspect="1"/>
          </p:cNvPicPr>
          <p:nvPr/>
        </p:nvPicPr>
        <p:blipFill>
          <a:blip r:embed="rId5"/>
          <a:stretch>
            <a:fillRect/>
          </a:stretch>
        </p:blipFill>
        <p:spPr>
          <a:xfrm>
            <a:off x="5186514" y="2640017"/>
            <a:ext cx="3412531" cy="3699724"/>
          </a:xfrm>
          <a:prstGeom prst="rect">
            <a:avLst/>
          </a:prstGeom>
          <a:ln>
            <a:solidFill>
              <a:schemeClr val="accent4">
                <a:lumMod val="60000"/>
                <a:lumOff val="40000"/>
              </a:schemeClr>
            </a:solidFill>
          </a:ln>
        </p:spPr>
      </p:pic>
    </p:spTree>
    <p:extLst>
      <p:ext uri="{BB962C8B-B14F-4D97-AF65-F5344CB8AC3E}">
        <p14:creationId xmlns:p14="http://schemas.microsoft.com/office/powerpoint/2010/main" val="1195906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6148" y="125284"/>
            <a:ext cx="10515600" cy="51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Lets hear from our colleagues… </a:t>
            </a:r>
          </a:p>
        </p:txBody>
      </p:sp>
      <p:graphicFrame>
        <p:nvGraphicFramePr>
          <p:cNvPr id="2" name="Table 1"/>
          <p:cNvGraphicFramePr>
            <a:graphicFrameLocks noGrp="1"/>
          </p:cNvGraphicFramePr>
          <p:nvPr/>
        </p:nvGraphicFramePr>
        <p:xfrm>
          <a:off x="249497" y="684942"/>
          <a:ext cx="11064755" cy="1554480"/>
        </p:xfrm>
        <a:graphic>
          <a:graphicData uri="http://schemas.openxmlformats.org/drawingml/2006/table">
            <a:tbl>
              <a:tblPr firstRow="1" bandRow="1">
                <a:tableStyleId>{85BE263C-DBD7-4A20-BB59-AAB30ACAA65A}</a:tableStyleId>
              </a:tblPr>
              <a:tblGrid>
                <a:gridCol w="11064755">
                  <a:extLst>
                    <a:ext uri="{9D8B030D-6E8A-4147-A177-3AD203B41FA5}">
                      <a16:colId xmlns:a16="http://schemas.microsoft.com/office/drawing/2014/main" val="813269958"/>
                    </a:ext>
                  </a:extLst>
                </a:gridCol>
              </a:tblGrid>
              <a:tr h="370840">
                <a:tc>
                  <a:txBody>
                    <a:bodyPr/>
                    <a:lstStyle/>
                    <a:p>
                      <a:r>
                        <a:rPr lang="en-GB" dirty="0"/>
                        <a:t>Stewart Marshall and Elise Palmer</a:t>
                      </a:r>
                    </a:p>
                    <a:p>
                      <a:r>
                        <a:rPr lang="en-GB" dirty="0"/>
                        <a:t>Service Manager, South HSCP and Improvement</a:t>
                      </a:r>
                      <a:r>
                        <a:rPr lang="en-GB" baseline="0" dirty="0"/>
                        <a:t> Advisor </a:t>
                      </a:r>
                    </a:p>
                  </a:txBody>
                  <a:tcPr/>
                </a:tc>
                <a:extLst>
                  <a:ext uri="{0D108BD9-81ED-4DB2-BD59-A6C34878D82A}">
                    <a16:rowId xmlns:a16="http://schemas.microsoft.com/office/drawing/2014/main" val="3211729735"/>
                  </a:ext>
                </a:extLst>
              </a:tr>
              <a:tr h="370840">
                <a:tc>
                  <a:txBody>
                    <a:bodyPr/>
                    <a:lstStyle/>
                    <a:p>
                      <a:r>
                        <a:rPr lang="en-GB" sz="1800" dirty="0"/>
                        <a:t>Stewart</a:t>
                      </a:r>
                      <a:r>
                        <a:rPr lang="en-GB" sz="1800" baseline="0" dirty="0"/>
                        <a:t> shares his experience of when he uses the cards and how he uses them with the Team Leaders in the locality he manages</a:t>
                      </a:r>
                      <a:endParaRPr lang="en-GB" sz="1800" dirty="0"/>
                    </a:p>
                    <a:p>
                      <a:endParaRPr lang="en-GB" dirty="0"/>
                    </a:p>
                  </a:txBody>
                  <a:tcPr>
                    <a:noFill/>
                  </a:tcPr>
                </a:tc>
                <a:extLst>
                  <a:ext uri="{0D108BD9-81ED-4DB2-BD59-A6C34878D82A}">
                    <a16:rowId xmlns:a16="http://schemas.microsoft.com/office/drawing/2014/main" val="321970881"/>
                  </a:ext>
                </a:extLst>
              </a:tr>
            </a:tbl>
          </a:graphicData>
        </a:graphic>
      </p:graphicFrame>
      <p:sp>
        <p:nvSpPr>
          <p:cNvPr id="4" name="TextBox 3"/>
          <p:cNvSpPr txBox="1"/>
          <p:nvPr/>
        </p:nvSpPr>
        <p:spPr>
          <a:xfrm>
            <a:off x="249497" y="2368600"/>
            <a:ext cx="4062073" cy="2339102"/>
          </a:xfrm>
          <a:prstGeom prst="rect">
            <a:avLst/>
          </a:prstGeom>
          <a:solidFill>
            <a:schemeClr val="bg1">
              <a:lumMod val="95000"/>
            </a:schemeClr>
          </a:solidFill>
        </p:spPr>
        <p:txBody>
          <a:bodyPr wrap="square" rtlCol="0">
            <a:spAutoFit/>
          </a:bodyPr>
          <a:lstStyle/>
          <a:p>
            <a:r>
              <a:rPr lang="en-GB" b="1" dirty="0"/>
              <a:t>Key Points:</a:t>
            </a:r>
          </a:p>
          <a:p>
            <a:pPr marL="285750" indent="-285750">
              <a:buFont typeface="Arial" panose="020B0604020202020204" pitchFamily="34" charset="0"/>
              <a:buChar char="•"/>
            </a:pPr>
            <a:r>
              <a:rPr lang="en-GB" sz="1600" dirty="0"/>
              <a:t>The team selected ‘option 2’ Safety moments for using the cards (Discuss just one issue for 10-15 mins)</a:t>
            </a:r>
          </a:p>
          <a:p>
            <a:pPr marL="285750" indent="-285750">
              <a:buFont typeface="Arial" panose="020B0604020202020204" pitchFamily="34" charset="0"/>
              <a:buChar char="•"/>
            </a:pPr>
            <a:r>
              <a:rPr lang="en-GB" sz="1600" dirty="0"/>
              <a:t>Team used the ‘ discussion’ template – interactive way to generate ideas and highlight areas for improvement </a:t>
            </a:r>
          </a:p>
          <a:p>
            <a:pPr marL="285750" indent="-285750">
              <a:buFont typeface="Arial" panose="020B0604020202020204" pitchFamily="34" charset="0"/>
              <a:buChar char="•"/>
            </a:pPr>
            <a:r>
              <a:rPr lang="en-GB" sz="1600" dirty="0"/>
              <a:t>The team used the ‘You said, we did’ template to take forward agreed actions</a:t>
            </a:r>
          </a:p>
        </p:txBody>
      </p:sp>
      <p:sp>
        <p:nvSpPr>
          <p:cNvPr id="5" name="TextBox 4"/>
          <p:cNvSpPr txBox="1"/>
          <p:nvPr/>
        </p:nvSpPr>
        <p:spPr>
          <a:xfrm>
            <a:off x="249497" y="5081287"/>
            <a:ext cx="3560944" cy="1477328"/>
          </a:xfrm>
          <a:prstGeom prst="rect">
            <a:avLst/>
          </a:prstGeom>
          <a:noFill/>
        </p:spPr>
        <p:txBody>
          <a:bodyPr wrap="square" rtlCol="0">
            <a:spAutoFit/>
          </a:bodyPr>
          <a:lstStyle/>
          <a:p>
            <a:r>
              <a:rPr lang="en-GB" dirty="0"/>
              <a:t>Links to video clip: </a:t>
            </a:r>
          </a:p>
          <a:p>
            <a:r>
              <a:rPr lang="en-GB" u="sng" dirty="0">
                <a:solidFill>
                  <a:schemeClr val="dk1"/>
                </a:solidFill>
                <a:hlinkClick r:id="rId3"/>
              </a:rPr>
              <a:t>https://vimeo.com/822660732</a:t>
            </a:r>
            <a:endParaRPr lang="en-GB" dirty="0">
              <a:solidFill>
                <a:schemeClr val="dk1"/>
              </a:solidFill>
            </a:endParaRPr>
          </a:p>
          <a:p>
            <a:r>
              <a:rPr lang="en-GB" dirty="0">
                <a:solidFill>
                  <a:schemeClr val="dk1"/>
                </a:solidFill>
              </a:rPr>
              <a:t> </a:t>
            </a:r>
          </a:p>
          <a:p>
            <a:r>
              <a:rPr lang="en-GB" u="sng" dirty="0">
                <a:solidFill>
                  <a:schemeClr val="dk1"/>
                </a:solidFill>
                <a:hlinkClick r:id="rId4"/>
              </a:rPr>
              <a:t>https://youtu.be/xExcMoZSoDE</a:t>
            </a:r>
            <a:endParaRPr lang="en-GB" dirty="0">
              <a:solidFill>
                <a:schemeClr val="dk1"/>
              </a:solidFill>
            </a:endParaRPr>
          </a:p>
          <a:p>
            <a:endParaRPr lang="en-GB" dirty="0"/>
          </a:p>
        </p:txBody>
      </p:sp>
      <p:sp>
        <p:nvSpPr>
          <p:cNvPr id="9" name="Oval Callout 8"/>
          <p:cNvSpPr/>
          <p:nvPr/>
        </p:nvSpPr>
        <p:spPr>
          <a:xfrm>
            <a:off x="4893910" y="5036665"/>
            <a:ext cx="4348473" cy="1458411"/>
          </a:xfrm>
          <a:prstGeom prst="wedgeEllipseCallout">
            <a:avLst>
              <a:gd name="adj1" fmla="val -35335"/>
              <a:gd name="adj2" fmla="val 6765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Using the safety culture cards is a great way to have an interactive discussion around what we could do differently and consider ways to improve and promote psychological safety </a:t>
            </a:r>
          </a:p>
        </p:txBody>
      </p:sp>
      <p:pic>
        <p:nvPicPr>
          <p:cNvPr id="3" name="Picture 2"/>
          <p:cNvPicPr>
            <a:picLocks noChangeAspect="1"/>
          </p:cNvPicPr>
          <p:nvPr/>
        </p:nvPicPr>
        <p:blipFill>
          <a:blip r:embed="rId5"/>
          <a:stretch>
            <a:fillRect/>
          </a:stretch>
        </p:blipFill>
        <p:spPr>
          <a:xfrm>
            <a:off x="4444002" y="2368600"/>
            <a:ext cx="2409087" cy="2538887"/>
          </a:xfrm>
          <a:prstGeom prst="rect">
            <a:avLst/>
          </a:prstGeom>
        </p:spPr>
      </p:pic>
      <p:pic>
        <p:nvPicPr>
          <p:cNvPr id="8" name="Picture 7"/>
          <p:cNvPicPr>
            <a:picLocks noChangeAspect="1"/>
          </p:cNvPicPr>
          <p:nvPr/>
        </p:nvPicPr>
        <p:blipFill>
          <a:blip r:embed="rId6"/>
          <a:stretch>
            <a:fillRect/>
          </a:stretch>
        </p:blipFill>
        <p:spPr>
          <a:xfrm>
            <a:off x="6985521" y="2348502"/>
            <a:ext cx="2343457" cy="2625518"/>
          </a:xfrm>
          <a:prstGeom prst="rect">
            <a:avLst/>
          </a:prstGeom>
        </p:spPr>
      </p:pic>
      <p:sp>
        <p:nvSpPr>
          <p:cNvPr id="10" name="Oval Callout 9"/>
          <p:cNvSpPr/>
          <p:nvPr/>
        </p:nvSpPr>
        <p:spPr>
          <a:xfrm>
            <a:off x="9527040" y="4502553"/>
            <a:ext cx="2404901" cy="1047330"/>
          </a:xfrm>
          <a:prstGeom prst="wedgeEllipseCallout">
            <a:avLst>
              <a:gd name="adj1" fmla="val -35335"/>
              <a:gd name="adj2" fmla="val 6765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Really positive experience of using the cards as a way to stimulate conversation </a:t>
            </a:r>
          </a:p>
        </p:txBody>
      </p:sp>
      <p:sp>
        <p:nvSpPr>
          <p:cNvPr id="12" name="Oval Callout 11"/>
          <p:cNvSpPr/>
          <p:nvPr/>
        </p:nvSpPr>
        <p:spPr>
          <a:xfrm>
            <a:off x="9527040" y="2420841"/>
            <a:ext cx="2384367" cy="1115226"/>
          </a:xfrm>
          <a:prstGeom prst="wedgeEllipseCallout">
            <a:avLst>
              <a:gd name="adj1" fmla="val -35335"/>
              <a:gd name="adj2" fmla="val 6765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The cards are a great way to promote psychological safety. Staff feel listened to and valued</a:t>
            </a:r>
          </a:p>
        </p:txBody>
      </p:sp>
    </p:spTree>
    <p:extLst>
      <p:ext uri="{BB962C8B-B14F-4D97-AF65-F5344CB8AC3E}">
        <p14:creationId xmlns:p14="http://schemas.microsoft.com/office/powerpoint/2010/main" val="3777781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6148" y="125284"/>
            <a:ext cx="10515600" cy="51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Lets hear from our colleagues… </a:t>
            </a:r>
          </a:p>
        </p:txBody>
      </p:sp>
      <p:graphicFrame>
        <p:nvGraphicFramePr>
          <p:cNvPr id="2" name="Table 1"/>
          <p:cNvGraphicFramePr>
            <a:graphicFrameLocks noGrp="1"/>
          </p:cNvGraphicFramePr>
          <p:nvPr/>
        </p:nvGraphicFramePr>
        <p:xfrm>
          <a:off x="249497" y="684942"/>
          <a:ext cx="11064755" cy="1828800"/>
        </p:xfrm>
        <a:graphic>
          <a:graphicData uri="http://schemas.openxmlformats.org/drawingml/2006/table">
            <a:tbl>
              <a:tblPr firstRow="1" bandRow="1">
                <a:tableStyleId>{2A488322-F2BA-4B5B-9748-0D474271808F}</a:tableStyleId>
              </a:tblPr>
              <a:tblGrid>
                <a:gridCol w="11064755">
                  <a:extLst>
                    <a:ext uri="{9D8B030D-6E8A-4147-A177-3AD203B41FA5}">
                      <a16:colId xmlns:a16="http://schemas.microsoft.com/office/drawing/2014/main" val="813269958"/>
                    </a:ext>
                  </a:extLst>
                </a:gridCol>
              </a:tblGrid>
              <a:tr h="370840">
                <a:tc>
                  <a:txBody>
                    <a:bodyPr/>
                    <a:lstStyle/>
                    <a:p>
                      <a:r>
                        <a:rPr lang="en-GB" dirty="0"/>
                        <a:t>Trudi Marshall</a:t>
                      </a:r>
                    </a:p>
                    <a:p>
                      <a:r>
                        <a:rPr lang="en-GB" dirty="0"/>
                        <a:t>Nurse Director</a:t>
                      </a:r>
                    </a:p>
                    <a:p>
                      <a:r>
                        <a:rPr lang="en-GB" baseline="0" dirty="0"/>
                        <a:t>North Health and Social Care Partnership</a:t>
                      </a:r>
                    </a:p>
                  </a:txBody>
                  <a:tcPr/>
                </a:tc>
                <a:extLst>
                  <a:ext uri="{0D108BD9-81ED-4DB2-BD59-A6C34878D82A}">
                    <a16:rowId xmlns:a16="http://schemas.microsoft.com/office/drawing/2014/main" val="321172973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t>Trudi shares her experience, approach and benefits of using the cards at strategic leadership team meetings in the partnership</a:t>
                      </a:r>
                    </a:p>
                    <a:p>
                      <a:endParaRPr lang="en-GB" dirty="0"/>
                    </a:p>
                  </a:txBody>
                  <a:tcPr>
                    <a:noFill/>
                  </a:tcPr>
                </a:tc>
                <a:extLst>
                  <a:ext uri="{0D108BD9-81ED-4DB2-BD59-A6C34878D82A}">
                    <a16:rowId xmlns:a16="http://schemas.microsoft.com/office/drawing/2014/main" val="321970881"/>
                  </a:ext>
                </a:extLst>
              </a:tr>
            </a:tbl>
          </a:graphicData>
        </a:graphic>
      </p:graphicFrame>
      <p:sp>
        <p:nvSpPr>
          <p:cNvPr id="4" name="TextBox 3"/>
          <p:cNvSpPr txBox="1"/>
          <p:nvPr/>
        </p:nvSpPr>
        <p:spPr>
          <a:xfrm>
            <a:off x="275219" y="2739928"/>
            <a:ext cx="4638234" cy="2092881"/>
          </a:xfrm>
          <a:prstGeom prst="rect">
            <a:avLst/>
          </a:prstGeom>
          <a:solidFill>
            <a:schemeClr val="bg1">
              <a:lumMod val="95000"/>
            </a:schemeClr>
          </a:solidFill>
        </p:spPr>
        <p:txBody>
          <a:bodyPr wrap="square" rtlCol="0">
            <a:spAutoFit/>
          </a:bodyPr>
          <a:lstStyle/>
          <a:p>
            <a:r>
              <a:rPr lang="en-GB" b="1" dirty="0"/>
              <a:t>Key Points:</a:t>
            </a:r>
          </a:p>
          <a:p>
            <a:pPr marL="285750" indent="-285750">
              <a:buFontTx/>
              <a:buChar char="-"/>
            </a:pPr>
            <a:r>
              <a:rPr lang="en-GB" sz="1600" dirty="0"/>
              <a:t>Integrated focus on safety across the partnership</a:t>
            </a:r>
          </a:p>
          <a:p>
            <a:pPr marL="285750" indent="-285750">
              <a:buFontTx/>
              <a:buChar char="-"/>
            </a:pPr>
            <a:r>
              <a:rPr lang="en-GB" sz="1600" dirty="0"/>
              <a:t>Agreed at start of each meeting to take 5 minutes to discuss a card</a:t>
            </a:r>
          </a:p>
          <a:p>
            <a:pPr marL="285750" indent="-285750">
              <a:buFontTx/>
              <a:buChar char="-"/>
            </a:pPr>
            <a:r>
              <a:rPr lang="en-GB" sz="1600" dirty="0"/>
              <a:t>Group would select a card to share their experiences </a:t>
            </a:r>
          </a:p>
          <a:p>
            <a:pPr marL="285750" indent="-285750">
              <a:buFontTx/>
              <a:buChar char="-"/>
            </a:pPr>
            <a:r>
              <a:rPr lang="en-GB" sz="1600" dirty="0"/>
              <a:t>Staff picked a card that was a ‘burning topic’ for them</a:t>
            </a:r>
          </a:p>
        </p:txBody>
      </p:sp>
      <p:sp>
        <p:nvSpPr>
          <p:cNvPr id="5" name="TextBox 4"/>
          <p:cNvSpPr txBox="1"/>
          <p:nvPr/>
        </p:nvSpPr>
        <p:spPr>
          <a:xfrm>
            <a:off x="393539" y="4988689"/>
            <a:ext cx="3560944" cy="1477328"/>
          </a:xfrm>
          <a:prstGeom prst="rect">
            <a:avLst/>
          </a:prstGeom>
          <a:noFill/>
        </p:spPr>
        <p:txBody>
          <a:bodyPr wrap="square" rtlCol="0">
            <a:spAutoFit/>
          </a:bodyPr>
          <a:lstStyle/>
          <a:p>
            <a:r>
              <a:rPr lang="en-GB" dirty="0"/>
              <a:t>Links to video clip: </a:t>
            </a:r>
          </a:p>
          <a:p>
            <a:r>
              <a:rPr lang="en-GB" dirty="0"/>
              <a:t> </a:t>
            </a:r>
            <a:r>
              <a:rPr lang="en-GB" u="sng" dirty="0">
                <a:solidFill>
                  <a:schemeClr val="dk1"/>
                </a:solidFill>
                <a:hlinkClick r:id="rId3"/>
              </a:rPr>
              <a:t>https://vimeo.com/824025503</a:t>
            </a:r>
            <a:endParaRPr lang="en-GB" u="sng" dirty="0">
              <a:solidFill>
                <a:schemeClr val="dk1"/>
              </a:solidFill>
            </a:endParaRPr>
          </a:p>
          <a:p>
            <a:endParaRPr lang="en-GB" u="sng" dirty="0">
              <a:solidFill>
                <a:schemeClr val="dk1"/>
              </a:solidFill>
            </a:endParaRPr>
          </a:p>
          <a:p>
            <a:r>
              <a:rPr lang="en-GB" u="sng" dirty="0">
                <a:solidFill>
                  <a:schemeClr val="dk1"/>
                </a:solidFill>
                <a:hlinkClick r:id="rId4"/>
              </a:rPr>
              <a:t>https://youtu.be/FXX4xJyXW90</a:t>
            </a:r>
            <a:endParaRPr lang="en-GB" u="sng" dirty="0">
              <a:solidFill>
                <a:schemeClr val="dk1"/>
              </a:solidFill>
            </a:endParaRPr>
          </a:p>
          <a:p>
            <a:endParaRPr lang="en-GB" dirty="0"/>
          </a:p>
        </p:txBody>
      </p:sp>
      <p:sp>
        <p:nvSpPr>
          <p:cNvPr id="7" name="Oval Callout 6"/>
          <p:cNvSpPr/>
          <p:nvPr/>
        </p:nvSpPr>
        <p:spPr>
          <a:xfrm>
            <a:off x="8429152" y="4716684"/>
            <a:ext cx="3446474" cy="1536125"/>
          </a:xfrm>
          <a:prstGeom prst="wedgeEllipseCallout">
            <a:avLst>
              <a:gd name="adj1" fmla="val -33171"/>
              <a:gd name="adj2" fmla="val 6841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“Led to discussions around the ‘elephant in the room’ and staff found this really beneficial”</a:t>
            </a:r>
          </a:p>
        </p:txBody>
      </p:sp>
      <p:sp>
        <p:nvSpPr>
          <p:cNvPr id="9" name="Oval Callout 8"/>
          <p:cNvSpPr/>
          <p:nvPr/>
        </p:nvSpPr>
        <p:spPr>
          <a:xfrm>
            <a:off x="8429152" y="2617865"/>
            <a:ext cx="3367856" cy="1484416"/>
          </a:xfrm>
          <a:prstGeom prst="wedgeEllipseCallout">
            <a:avLst>
              <a:gd name="adj1" fmla="val -35335"/>
              <a:gd name="adj2" fmla="val 6765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“Positive experience of using the cards overall”</a:t>
            </a:r>
          </a:p>
        </p:txBody>
      </p:sp>
      <p:pic>
        <p:nvPicPr>
          <p:cNvPr id="3" name="Picture 2"/>
          <p:cNvPicPr>
            <a:picLocks noChangeAspect="1"/>
          </p:cNvPicPr>
          <p:nvPr/>
        </p:nvPicPr>
        <p:blipFill>
          <a:blip r:embed="rId5"/>
          <a:stretch>
            <a:fillRect/>
          </a:stretch>
        </p:blipFill>
        <p:spPr>
          <a:xfrm>
            <a:off x="5010116" y="2617865"/>
            <a:ext cx="2951092" cy="3013220"/>
          </a:xfrm>
          <a:prstGeom prst="rect">
            <a:avLst/>
          </a:prstGeom>
          <a:ln>
            <a:solidFill>
              <a:srgbClr val="92D050"/>
            </a:solidFill>
          </a:ln>
        </p:spPr>
      </p:pic>
    </p:spTree>
    <p:extLst>
      <p:ext uri="{BB962C8B-B14F-4D97-AF65-F5344CB8AC3E}">
        <p14:creationId xmlns:p14="http://schemas.microsoft.com/office/powerpoint/2010/main" val="2603054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6148" y="125284"/>
            <a:ext cx="10515600" cy="51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Lets hear from our colleagues… </a:t>
            </a:r>
          </a:p>
        </p:txBody>
      </p:sp>
      <p:graphicFrame>
        <p:nvGraphicFramePr>
          <p:cNvPr id="2" name="Table 1"/>
          <p:cNvGraphicFramePr>
            <a:graphicFrameLocks noGrp="1"/>
          </p:cNvGraphicFramePr>
          <p:nvPr/>
        </p:nvGraphicFramePr>
        <p:xfrm>
          <a:off x="249497" y="684942"/>
          <a:ext cx="11064755" cy="1280160"/>
        </p:xfrm>
        <a:graphic>
          <a:graphicData uri="http://schemas.openxmlformats.org/drawingml/2006/table">
            <a:tbl>
              <a:tblPr firstRow="1" bandRow="1">
                <a:tableStyleId>{74C1A8A3-306A-4EB7-A6B1-4F7E0EB9C5D6}</a:tableStyleId>
              </a:tblPr>
              <a:tblGrid>
                <a:gridCol w="11064755">
                  <a:extLst>
                    <a:ext uri="{9D8B030D-6E8A-4147-A177-3AD203B41FA5}">
                      <a16:colId xmlns:a16="http://schemas.microsoft.com/office/drawing/2014/main" val="813269958"/>
                    </a:ext>
                  </a:extLst>
                </a:gridCol>
              </a:tblGrid>
              <a:tr h="370840">
                <a:tc>
                  <a:txBody>
                    <a:bodyPr/>
                    <a:lstStyle/>
                    <a:p>
                      <a:r>
                        <a:rPr lang="en-GB" dirty="0"/>
                        <a:t>Nicola</a:t>
                      </a:r>
                      <a:r>
                        <a:rPr lang="en-GB" baseline="0" dirty="0"/>
                        <a:t> Kelly and Craig Eden</a:t>
                      </a:r>
                    </a:p>
                    <a:p>
                      <a:r>
                        <a:rPr lang="en-GB" baseline="0" dirty="0"/>
                        <a:t>Senior Nurse, North HSCP and Improvement Advisor </a:t>
                      </a:r>
                    </a:p>
                  </a:txBody>
                  <a:tcPr/>
                </a:tc>
                <a:extLst>
                  <a:ext uri="{0D108BD9-81ED-4DB2-BD59-A6C34878D82A}">
                    <a16:rowId xmlns:a16="http://schemas.microsoft.com/office/drawing/2014/main" val="3211729735"/>
                  </a:ext>
                </a:extLst>
              </a:tr>
              <a:tr h="370840">
                <a:tc>
                  <a:txBody>
                    <a:bodyPr/>
                    <a:lstStyle/>
                    <a:p>
                      <a:r>
                        <a:rPr lang="en-GB" dirty="0"/>
                        <a:t>Nicola describes</a:t>
                      </a:r>
                      <a:r>
                        <a:rPr lang="en-GB" baseline="0" dirty="0"/>
                        <a:t> her experience of using the cards in the North partnership District Nurses professional forum</a:t>
                      </a:r>
                    </a:p>
                    <a:p>
                      <a:endParaRPr lang="en-GB" dirty="0"/>
                    </a:p>
                  </a:txBody>
                  <a:tcPr>
                    <a:noFill/>
                  </a:tcPr>
                </a:tc>
                <a:extLst>
                  <a:ext uri="{0D108BD9-81ED-4DB2-BD59-A6C34878D82A}">
                    <a16:rowId xmlns:a16="http://schemas.microsoft.com/office/drawing/2014/main" val="321970881"/>
                  </a:ext>
                </a:extLst>
              </a:tr>
            </a:tbl>
          </a:graphicData>
        </a:graphic>
      </p:graphicFrame>
      <p:sp>
        <p:nvSpPr>
          <p:cNvPr id="4" name="TextBox 3"/>
          <p:cNvSpPr txBox="1"/>
          <p:nvPr/>
        </p:nvSpPr>
        <p:spPr>
          <a:xfrm>
            <a:off x="249497" y="2103321"/>
            <a:ext cx="5942959" cy="2616101"/>
          </a:xfrm>
          <a:prstGeom prst="rect">
            <a:avLst/>
          </a:prstGeom>
          <a:solidFill>
            <a:schemeClr val="bg1">
              <a:lumMod val="95000"/>
            </a:schemeClr>
          </a:solidFill>
        </p:spPr>
        <p:txBody>
          <a:bodyPr wrap="square" rtlCol="0">
            <a:spAutoFit/>
          </a:bodyPr>
          <a:lstStyle/>
          <a:p>
            <a:r>
              <a:rPr lang="en-GB" b="1" dirty="0"/>
              <a:t>Key Points:</a:t>
            </a:r>
          </a:p>
          <a:p>
            <a:pPr marL="285750" indent="-285750">
              <a:buFont typeface="Arial" panose="020B0604020202020204" pitchFamily="34" charset="0"/>
              <a:buChar char="•"/>
            </a:pPr>
            <a:r>
              <a:rPr lang="en-GB" sz="1600" dirty="0"/>
              <a:t>Used the cards to identify areas working well and potential areas for improvement</a:t>
            </a:r>
          </a:p>
          <a:p>
            <a:pPr marL="285750" indent="-285750">
              <a:buFont typeface="Arial" panose="020B0604020202020204" pitchFamily="34" charset="0"/>
              <a:buChar char="•"/>
            </a:pPr>
            <a:r>
              <a:rPr lang="en-GB" sz="1600" dirty="0"/>
              <a:t>The team used the ‘discussion’ template as a visual aid the group found very helpful. </a:t>
            </a:r>
          </a:p>
          <a:p>
            <a:pPr marL="285750" indent="-285750">
              <a:buFont typeface="Arial" panose="020B0604020202020204" pitchFamily="34" charset="0"/>
              <a:buChar char="•"/>
            </a:pPr>
            <a:r>
              <a:rPr lang="en-GB" sz="1600" dirty="0"/>
              <a:t>The strength of peer support and importance of encourage and promoting this across the teams</a:t>
            </a:r>
          </a:p>
          <a:p>
            <a:pPr marL="285750" indent="-285750">
              <a:buFont typeface="Arial" panose="020B0604020202020204" pitchFamily="34" charset="0"/>
              <a:buChar char="•"/>
            </a:pPr>
            <a:r>
              <a:rPr lang="en-GB" sz="1600" dirty="0"/>
              <a:t>Celebrating what we do well and turning challenges into opportunities </a:t>
            </a:r>
          </a:p>
          <a:p>
            <a:r>
              <a:rPr lang="en-GB" b="1" dirty="0"/>
              <a:t> </a:t>
            </a:r>
          </a:p>
        </p:txBody>
      </p:sp>
      <p:sp>
        <p:nvSpPr>
          <p:cNvPr id="5" name="TextBox 4"/>
          <p:cNvSpPr txBox="1"/>
          <p:nvPr/>
        </p:nvSpPr>
        <p:spPr>
          <a:xfrm>
            <a:off x="393539" y="4988689"/>
            <a:ext cx="3560944" cy="1477328"/>
          </a:xfrm>
          <a:prstGeom prst="rect">
            <a:avLst/>
          </a:prstGeom>
          <a:noFill/>
        </p:spPr>
        <p:txBody>
          <a:bodyPr wrap="square" rtlCol="0">
            <a:spAutoFit/>
          </a:bodyPr>
          <a:lstStyle/>
          <a:p>
            <a:r>
              <a:rPr lang="en-GB" dirty="0"/>
              <a:t>Links to video clip: </a:t>
            </a:r>
          </a:p>
          <a:p>
            <a:r>
              <a:rPr lang="en-GB" u="sng" dirty="0">
                <a:solidFill>
                  <a:schemeClr val="dk1"/>
                </a:solidFill>
                <a:hlinkClick r:id="rId3"/>
              </a:rPr>
              <a:t>https://vimeo.com/826156035</a:t>
            </a:r>
            <a:endParaRPr lang="en-GB" dirty="0">
              <a:solidFill>
                <a:schemeClr val="dk1"/>
              </a:solidFill>
            </a:endParaRPr>
          </a:p>
          <a:p>
            <a:r>
              <a:rPr lang="en-GB" dirty="0">
                <a:solidFill>
                  <a:schemeClr val="dk1"/>
                </a:solidFill>
              </a:rPr>
              <a:t> </a:t>
            </a:r>
          </a:p>
          <a:p>
            <a:r>
              <a:rPr lang="en-GB" u="sng" dirty="0">
                <a:solidFill>
                  <a:schemeClr val="dk1"/>
                </a:solidFill>
                <a:hlinkClick r:id="rId4"/>
              </a:rPr>
              <a:t>https://youtu.be/oWLy97bXJZ4</a:t>
            </a:r>
            <a:endParaRPr lang="en-GB" dirty="0">
              <a:solidFill>
                <a:schemeClr val="dk1"/>
              </a:solidFill>
            </a:endParaRPr>
          </a:p>
          <a:p>
            <a:endParaRPr lang="en-GB" dirty="0"/>
          </a:p>
        </p:txBody>
      </p:sp>
      <p:sp>
        <p:nvSpPr>
          <p:cNvPr id="7" name="Oval Callout 6"/>
          <p:cNvSpPr/>
          <p:nvPr/>
        </p:nvSpPr>
        <p:spPr>
          <a:xfrm>
            <a:off x="4291203" y="5149458"/>
            <a:ext cx="3194462" cy="1474230"/>
          </a:xfrm>
          <a:prstGeom prst="wedgeEllipseCallout">
            <a:avLst>
              <a:gd name="adj1" fmla="val -58716"/>
              <a:gd name="adj2" fmla="val 5821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The group valued the shared learning using the safety culture cards can provide</a:t>
            </a:r>
          </a:p>
        </p:txBody>
      </p:sp>
      <p:sp>
        <p:nvSpPr>
          <p:cNvPr id="9" name="Oval Callout 8"/>
          <p:cNvSpPr/>
          <p:nvPr/>
        </p:nvSpPr>
        <p:spPr>
          <a:xfrm>
            <a:off x="9106271" y="2079573"/>
            <a:ext cx="2757780" cy="1693774"/>
          </a:xfrm>
          <a:prstGeom prst="wedgeEllipseCallout">
            <a:avLst>
              <a:gd name="adj1" fmla="val -35335"/>
              <a:gd name="adj2" fmla="val 6765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The staff felt it was a safe space to voice their concerns in an open environment away from their workplace </a:t>
            </a:r>
          </a:p>
        </p:txBody>
      </p:sp>
      <p:pic>
        <p:nvPicPr>
          <p:cNvPr id="3" name="Picture 2"/>
          <p:cNvPicPr>
            <a:picLocks noChangeAspect="1"/>
          </p:cNvPicPr>
          <p:nvPr/>
        </p:nvPicPr>
        <p:blipFill>
          <a:blip r:embed="rId5"/>
          <a:stretch>
            <a:fillRect/>
          </a:stretch>
        </p:blipFill>
        <p:spPr>
          <a:xfrm>
            <a:off x="6276345" y="2079573"/>
            <a:ext cx="2746037" cy="2931666"/>
          </a:xfrm>
          <a:prstGeom prst="rect">
            <a:avLst/>
          </a:prstGeom>
          <a:ln>
            <a:solidFill>
              <a:schemeClr val="accent4">
                <a:lumMod val="60000"/>
                <a:lumOff val="40000"/>
              </a:schemeClr>
            </a:solidFill>
          </a:ln>
        </p:spPr>
      </p:pic>
      <p:sp>
        <p:nvSpPr>
          <p:cNvPr id="10" name="Oval Callout 9"/>
          <p:cNvSpPr/>
          <p:nvPr/>
        </p:nvSpPr>
        <p:spPr>
          <a:xfrm>
            <a:off x="8307767" y="4748116"/>
            <a:ext cx="3194462" cy="1474230"/>
          </a:xfrm>
          <a:prstGeom prst="wedgeEllipseCallout">
            <a:avLst>
              <a:gd name="adj1" fmla="val -42592"/>
              <a:gd name="adj2" fmla="val 63706"/>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…their desire and will to improve team working for their patients was very evident in the discussions</a:t>
            </a:r>
          </a:p>
        </p:txBody>
      </p:sp>
    </p:spTree>
    <p:extLst>
      <p:ext uri="{BB962C8B-B14F-4D97-AF65-F5344CB8AC3E}">
        <p14:creationId xmlns:p14="http://schemas.microsoft.com/office/powerpoint/2010/main" val="809101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6148" y="125284"/>
            <a:ext cx="10515600" cy="51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t>Lets hear from our colleagues… </a:t>
            </a:r>
          </a:p>
        </p:txBody>
      </p:sp>
      <p:graphicFrame>
        <p:nvGraphicFramePr>
          <p:cNvPr id="2" name="Table 1"/>
          <p:cNvGraphicFramePr>
            <a:graphicFrameLocks noGrp="1"/>
          </p:cNvGraphicFramePr>
          <p:nvPr/>
        </p:nvGraphicFramePr>
        <p:xfrm>
          <a:off x="249497" y="684942"/>
          <a:ext cx="11064755" cy="1828800"/>
        </p:xfrm>
        <a:graphic>
          <a:graphicData uri="http://schemas.openxmlformats.org/drawingml/2006/table">
            <a:tbl>
              <a:tblPr firstRow="1" bandRow="1">
                <a:tableStyleId>{EB9631B5-78F2-41C9-869B-9F39066F8104}</a:tableStyleId>
              </a:tblPr>
              <a:tblGrid>
                <a:gridCol w="11064755">
                  <a:extLst>
                    <a:ext uri="{9D8B030D-6E8A-4147-A177-3AD203B41FA5}">
                      <a16:colId xmlns:a16="http://schemas.microsoft.com/office/drawing/2014/main" val="813269958"/>
                    </a:ext>
                  </a:extLst>
                </a:gridCol>
              </a:tblGrid>
              <a:tr h="370840">
                <a:tc>
                  <a:txBody>
                    <a:bodyPr/>
                    <a:lstStyle/>
                    <a:p>
                      <a:r>
                        <a:rPr lang="en-GB" dirty="0"/>
                        <a:t>Karon Cormack</a:t>
                      </a:r>
                    </a:p>
                    <a:p>
                      <a:r>
                        <a:rPr lang="en-GB" baseline="0" dirty="0"/>
                        <a:t>Director of Quality</a:t>
                      </a:r>
                    </a:p>
                    <a:p>
                      <a:r>
                        <a:rPr lang="en-GB" baseline="0" dirty="0"/>
                        <a:t>NHS Lanarkshire </a:t>
                      </a:r>
                    </a:p>
                  </a:txBody>
                  <a:tcPr/>
                </a:tc>
                <a:extLst>
                  <a:ext uri="{0D108BD9-81ED-4DB2-BD59-A6C34878D82A}">
                    <a16:rowId xmlns:a16="http://schemas.microsoft.com/office/drawing/2014/main" val="321172973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Karon provides feedback on the use of the cards throughout 2022 at the Corporate Management Team (CMT) meetings </a:t>
                      </a:r>
                    </a:p>
                    <a:p>
                      <a:endParaRPr lang="en-GB" dirty="0"/>
                    </a:p>
                  </a:txBody>
                  <a:tcPr>
                    <a:noFill/>
                  </a:tcPr>
                </a:tc>
                <a:extLst>
                  <a:ext uri="{0D108BD9-81ED-4DB2-BD59-A6C34878D82A}">
                    <a16:rowId xmlns:a16="http://schemas.microsoft.com/office/drawing/2014/main" val="321970881"/>
                  </a:ext>
                </a:extLst>
              </a:tr>
            </a:tbl>
          </a:graphicData>
        </a:graphic>
      </p:graphicFrame>
      <p:sp>
        <p:nvSpPr>
          <p:cNvPr id="4" name="TextBox 3"/>
          <p:cNvSpPr txBox="1"/>
          <p:nvPr/>
        </p:nvSpPr>
        <p:spPr>
          <a:xfrm>
            <a:off x="300942" y="2739928"/>
            <a:ext cx="4404167" cy="1969770"/>
          </a:xfrm>
          <a:prstGeom prst="rect">
            <a:avLst/>
          </a:prstGeom>
          <a:solidFill>
            <a:schemeClr val="bg1">
              <a:lumMod val="95000"/>
            </a:schemeClr>
          </a:solidFill>
        </p:spPr>
        <p:txBody>
          <a:bodyPr wrap="square" rtlCol="0">
            <a:spAutoFit/>
          </a:bodyPr>
          <a:lstStyle/>
          <a:p>
            <a:r>
              <a:rPr lang="en-GB" b="1" dirty="0"/>
              <a:t>Key Points:</a:t>
            </a:r>
          </a:p>
          <a:p>
            <a:pPr marL="285750" indent="-285750">
              <a:buFont typeface="Arial" panose="020B0604020202020204" pitchFamily="34" charset="0"/>
              <a:buChar char="•"/>
            </a:pPr>
            <a:r>
              <a:rPr lang="en-GB" sz="1600" dirty="0"/>
              <a:t>The cards are adaptable </a:t>
            </a:r>
          </a:p>
          <a:p>
            <a:pPr marL="285750" indent="-285750">
              <a:buFont typeface="Arial" panose="020B0604020202020204" pitchFamily="34" charset="0"/>
              <a:buChar char="•"/>
            </a:pPr>
            <a:r>
              <a:rPr lang="en-GB" sz="1600" dirty="0"/>
              <a:t>They can be used in a small group </a:t>
            </a:r>
          </a:p>
          <a:p>
            <a:pPr marL="285750" indent="-285750">
              <a:buFont typeface="Arial" panose="020B0604020202020204" pitchFamily="34" charset="0"/>
              <a:buChar char="•"/>
            </a:pPr>
            <a:r>
              <a:rPr lang="en-GB" sz="1600" dirty="0"/>
              <a:t>Record your discussions on LanQIP: </a:t>
            </a:r>
          </a:p>
          <a:p>
            <a:pPr marL="742950" lvl="1" indent="-285750">
              <a:buFont typeface="Wingdings" panose="05000000000000000000" pitchFamily="2" charset="2"/>
              <a:buChar char="v"/>
            </a:pPr>
            <a:r>
              <a:rPr lang="en-GB" sz="1400" dirty="0"/>
              <a:t>Discussion date</a:t>
            </a:r>
          </a:p>
          <a:p>
            <a:pPr marL="742950" lvl="1" indent="-285750">
              <a:buFont typeface="Wingdings" panose="05000000000000000000" pitchFamily="2" charset="2"/>
              <a:buChar char="v"/>
            </a:pPr>
            <a:r>
              <a:rPr lang="en-GB" sz="1400" dirty="0"/>
              <a:t>Cards discussed </a:t>
            </a:r>
          </a:p>
          <a:p>
            <a:pPr marL="742950" lvl="1" indent="-285750">
              <a:buFont typeface="Wingdings" panose="05000000000000000000" pitchFamily="2" charset="2"/>
              <a:buChar char="v"/>
            </a:pPr>
            <a:r>
              <a:rPr lang="en-GB" sz="1400" dirty="0"/>
              <a:t>Agreed actions </a:t>
            </a:r>
          </a:p>
          <a:p>
            <a:pPr lvl="1"/>
            <a:endParaRPr lang="en-GB" sz="1400" dirty="0"/>
          </a:p>
        </p:txBody>
      </p:sp>
      <p:sp>
        <p:nvSpPr>
          <p:cNvPr id="5" name="TextBox 4"/>
          <p:cNvSpPr txBox="1"/>
          <p:nvPr/>
        </p:nvSpPr>
        <p:spPr>
          <a:xfrm>
            <a:off x="393539" y="4988689"/>
            <a:ext cx="3560944" cy="1477328"/>
          </a:xfrm>
          <a:prstGeom prst="rect">
            <a:avLst/>
          </a:prstGeom>
          <a:noFill/>
        </p:spPr>
        <p:txBody>
          <a:bodyPr wrap="square" rtlCol="0">
            <a:spAutoFit/>
          </a:bodyPr>
          <a:lstStyle/>
          <a:p>
            <a:r>
              <a:rPr lang="en-GB" dirty="0"/>
              <a:t>Links to video clip: </a:t>
            </a:r>
          </a:p>
          <a:p>
            <a:r>
              <a:rPr lang="en-GB" u="sng" dirty="0">
                <a:solidFill>
                  <a:schemeClr val="dk1"/>
                </a:solidFill>
                <a:hlinkClick r:id="rId3"/>
              </a:rPr>
              <a:t>https://vimeo.com/822673314</a:t>
            </a:r>
            <a:endParaRPr lang="en-GB" u="sng" dirty="0">
              <a:solidFill>
                <a:schemeClr val="dk1"/>
              </a:solidFill>
            </a:endParaRPr>
          </a:p>
          <a:p>
            <a:endParaRPr lang="en-GB" u="sng" dirty="0">
              <a:solidFill>
                <a:schemeClr val="dk1"/>
              </a:solidFill>
            </a:endParaRPr>
          </a:p>
          <a:p>
            <a:r>
              <a:rPr lang="en-GB" u="sng" dirty="0">
                <a:solidFill>
                  <a:schemeClr val="dk1"/>
                </a:solidFill>
                <a:hlinkClick r:id="rId4"/>
              </a:rPr>
              <a:t>https://youtu.be/3Dgn4xahzXA</a:t>
            </a:r>
            <a:endParaRPr lang="en-GB" u="sng" dirty="0">
              <a:solidFill>
                <a:schemeClr val="dk1"/>
              </a:solidFill>
            </a:endParaRPr>
          </a:p>
          <a:p>
            <a:endParaRPr lang="en-GB" dirty="0"/>
          </a:p>
        </p:txBody>
      </p:sp>
      <p:sp>
        <p:nvSpPr>
          <p:cNvPr id="7" name="Oval Callout 6"/>
          <p:cNvSpPr/>
          <p:nvPr/>
        </p:nvSpPr>
        <p:spPr>
          <a:xfrm>
            <a:off x="4784865" y="4904308"/>
            <a:ext cx="3194462" cy="1474230"/>
          </a:xfrm>
          <a:prstGeom prst="wedgeEllipseCallout">
            <a:avLst>
              <a:gd name="adj1" fmla="val -39331"/>
              <a:gd name="adj2" fmla="val 6606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The cards can help take a conversation in a direction you might not have otherwise thought of…</a:t>
            </a:r>
          </a:p>
        </p:txBody>
      </p:sp>
      <p:pic>
        <p:nvPicPr>
          <p:cNvPr id="3" name="Picture 2"/>
          <p:cNvPicPr>
            <a:picLocks noChangeAspect="1"/>
          </p:cNvPicPr>
          <p:nvPr/>
        </p:nvPicPr>
        <p:blipFill>
          <a:blip r:embed="rId5"/>
          <a:stretch>
            <a:fillRect/>
          </a:stretch>
        </p:blipFill>
        <p:spPr>
          <a:xfrm>
            <a:off x="4784865" y="2739928"/>
            <a:ext cx="1720107" cy="1703315"/>
          </a:xfrm>
          <a:prstGeom prst="rect">
            <a:avLst/>
          </a:prstGeom>
        </p:spPr>
      </p:pic>
      <p:pic>
        <p:nvPicPr>
          <p:cNvPr id="8" name="Picture 7"/>
          <p:cNvPicPr>
            <a:picLocks noChangeAspect="1"/>
          </p:cNvPicPr>
          <p:nvPr/>
        </p:nvPicPr>
        <p:blipFill>
          <a:blip r:embed="rId6"/>
          <a:stretch>
            <a:fillRect/>
          </a:stretch>
        </p:blipFill>
        <p:spPr>
          <a:xfrm>
            <a:off x="6584728" y="2739928"/>
            <a:ext cx="1688217" cy="1889868"/>
          </a:xfrm>
          <a:prstGeom prst="rect">
            <a:avLst/>
          </a:prstGeom>
        </p:spPr>
      </p:pic>
      <p:pic>
        <p:nvPicPr>
          <p:cNvPr id="10" name="Picture 9"/>
          <p:cNvPicPr>
            <a:picLocks noChangeAspect="1"/>
          </p:cNvPicPr>
          <p:nvPr/>
        </p:nvPicPr>
        <p:blipFill>
          <a:blip r:embed="rId7"/>
          <a:stretch>
            <a:fillRect/>
          </a:stretch>
        </p:blipFill>
        <p:spPr>
          <a:xfrm>
            <a:off x="10078700" y="2739928"/>
            <a:ext cx="1969384" cy="2901495"/>
          </a:xfrm>
          <a:prstGeom prst="rect">
            <a:avLst/>
          </a:prstGeom>
        </p:spPr>
      </p:pic>
      <p:pic>
        <p:nvPicPr>
          <p:cNvPr id="11" name="Picture 10"/>
          <p:cNvPicPr>
            <a:picLocks noChangeAspect="1"/>
          </p:cNvPicPr>
          <p:nvPr/>
        </p:nvPicPr>
        <p:blipFill>
          <a:blip r:embed="rId8"/>
          <a:stretch>
            <a:fillRect/>
          </a:stretch>
        </p:blipFill>
        <p:spPr>
          <a:xfrm>
            <a:off x="8326954" y="2739928"/>
            <a:ext cx="1671650" cy="1867141"/>
          </a:xfrm>
          <a:prstGeom prst="rect">
            <a:avLst/>
          </a:prstGeom>
        </p:spPr>
      </p:pic>
      <p:pic>
        <p:nvPicPr>
          <p:cNvPr id="12" name="Picture 11"/>
          <p:cNvPicPr>
            <a:picLocks noChangeAspect="1"/>
          </p:cNvPicPr>
          <p:nvPr/>
        </p:nvPicPr>
        <p:blipFill>
          <a:blip r:embed="rId9"/>
          <a:stretch>
            <a:fillRect/>
          </a:stretch>
        </p:blipFill>
        <p:spPr>
          <a:xfrm>
            <a:off x="8309489" y="4838453"/>
            <a:ext cx="1769211" cy="1777799"/>
          </a:xfrm>
          <a:prstGeom prst="rect">
            <a:avLst/>
          </a:prstGeom>
        </p:spPr>
      </p:pic>
    </p:spTree>
    <p:extLst>
      <p:ext uri="{BB962C8B-B14F-4D97-AF65-F5344CB8AC3E}">
        <p14:creationId xmlns:p14="http://schemas.microsoft.com/office/powerpoint/2010/main" val="213635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22" y="355106"/>
            <a:ext cx="11372778" cy="1143000"/>
          </a:xfrm>
        </p:spPr>
        <p:txBody>
          <a:bodyPr/>
          <a:lstStyle/>
          <a:p>
            <a:r>
              <a:rPr lang="en-GB" b="1" dirty="0">
                <a:solidFill>
                  <a:srgbClr val="7030A0"/>
                </a:solidFill>
              </a:rPr>
              <a:t>Defining Human Factors/Ergonomics (HFE) </a:t>
            </a:r>
          </a:p>
        </p:txBody>
      </p:sp>
      <p:sp>
        <p:nvSpPr>
          <p:cNvPr id="3" name="Content Placeholder 2"/>
          <p:cNvSpPr>
            <a:spLocks noGrp="1"/>
          </p:cNvSpPr>
          <p:nvPr>
            <p:ph idx="1"/>
          </p:nvPr>
        </p:nvSpPr>
        <p:spPr>
          <a:xfrm>
            <a:off x="687222" y="1547151"/>
            <a:ext cx="7416353" cy="2011843"/>
          </a:xfrm>
        </p:spPr>
        <p:txBody>
          <a:bodyPr>
            <a:noAutofit/>
          </a:bodyPr>
          <a:lstStyle/>
          <a:p>
            <a:pPr>
              <a:lnSpc>
                <a:spcPct val="110000"/>
              </a:lnSpc>
              <a:spcBef>
                <a:spcPts val="0"/>
              </a:spcBef>
            </a:pPr>
            <a:r>
              <a:rPr lang="en-GB" sz="2400" dirty="0">
                <a:solidFill>
                  <a:schemeClr val="tx2"/>
                </a:solidFill>
              </a:rPr>
              <a:t>“Ergonomics (or human factors) is…concerned with the </a:t>
            </a:r>
            <a:r>
              <a:rPr lang="en-GB" sz="2400" b="1" dirty="0">
                <a:solidFill>
                  <a:schemeClr val="tx2"/>
                </a:solidFill>
              </a:rPr>
              <a:t>understanding of </a:t>
            </a:r>
            <a:r>
              <a:rPr lang="en-GB" sz="2400" b="1" u="sng" dirty="0">
                <a:solidFill>
                  <a:schemeClr val="tx2"/>
                </a:solidFill>
              </a:rPr>
              <a:t>interactions</a:t>
            </a:r>
            <a:r>
              <a:rPr lang="en-GB" sz="2400" dirty="0">
                <a:solidFill>
                  <a:schemeClr val="tx2"/>
                </a:solidFill>
              </a:rPr>
              <a:t> </a:t>
            </a:r>
            <a:r>
              <a:rPr lang="en-GB" sz="2400" b="1" dirty="0">
                <a:solidFill>
                  <a:schemeClr val="tx2"/>
                </a:solidFill>
              </a:rPr>
              <a:t>among humans and other elements of a system…</a:t>
            </a:r>
            <a:r>
              <a:rPr lang="en-GB" sz="2400" dirty="0">
                <a:solidFill>
                  <a:schemeClr val="tx2"/>
                </a:solidFill>
              </a:rPr>
              <a:t>in order to optimize human </a:t>
            </a:r>
            <a:r>
              <a:rPr lang="en-GB" sz="2400" b="1" dirty="0">
                <a:solidFill>
                  <a:schemeClr val="tx2"/>
                </a:solidFill>
              </a:rPr>
              <a:t>well-being</a:t>
            </a:r>
            <a:r>
              <a:rPr lang="en-GB" sz="2400" dirty="0">
                <a:solidFill>
                  <a:schemeClr val="tx2"/>
                </a:solidFill>
              </a:rPr>
              <a:t> and overall </a:t>
            </a:r>
            <a:r>
              <a:rPr lang="en-GB" sz="2400" b="1" dirty="0">
                <a:solidFill>
                  <a:schemeClr val="tx2"/>
                </a:solidFill>
              </a:rPr>
              <a:t>system performance</a:t>
            </a:r>
            <a:r>
              <a:rPr lang="en-GB" sz="2400" dirty="0">
                <a:solidFill>
                  <a:schemeClr val="tx2"/>
                </a:solidFill>
              </a:rPr>
              <a:t>...” </a:t>
            </a:r>
            <a:r>
              <a:rPr lang="en-GB" sz="1400" dirty="0">
                <a:solidFill>
                  <a:schemeClr val="tx2"/>
                </a:solidFill>
              </a:rPr>
              <a:t>(IEA, 2000) </a:t>
            </a:r>
          </a:p>
          <a:p>
            <a:pPr>
              <a:lnSpc>
                <a:spcPct val="110000"/>
              </a:lnSpc>
              <a:spcBef>
                <a:spcPts val="0"/>
              </a:spcBef>
            </a:pPr>
            <a:endParaRPr lang="en-GB" sz="2400" dirty="0">
              <a:solidFill>
                <a:schemeClr val="tx2"/>
              </a:solidFill>
            </a:endParaRPr>
          </a:p>
          <a:p>
            <a:pPr marL="0" indent="0">
              <a:spcBef>
                <a:spcPts val="0"/>
              </a:spcBef>
              <a:buNone/>
            </a:pPr>
            <a:r>
              <a:rPr lang="en-GB" sz="2400" b="1" dirty="0">
                <a:solidFill>
                  <a:schemeClr val="tx2"/>
                </a:solidFill>
              </a:rPr>
              <a:t>In simpler terms: </a:t>
            </a:r>
          </a:p>
          <a:p>
            <a:pPr>
              <a:spcBef>
                <a:spcPts val="0"/>
              </a:spcBef>
            </a:pPr>
            <a:endParaRPr lang="en-GB" sz="2400" i="1" dirty="0">
              <a:solidFill>
                <a:schemeClr val="tx2"/>
              </a:solidFill>
            </a:endParaRPr>
          </a:p>
          <a:p>
            <a:pPr>
              <a:spcBef>
                <a:spcPts val="0"/>
              </a:spcBef>
            </a:pPr>
            <a:r>
              <a:rPr lang="en-GB" sz="2400" i="1" dirty="0">
                <a:solidFill>
                  <a:schemeClr val="tx2"/>
                </a:solidFill>
              </a:rPr>
              <a:t>Applying human factors ensures that systems, products and services are designed to make them easier, safer and more effective for people to use</a:t>
            </a:r>
          </a:p>
          <a:p>
            <a:pPr>
              <a:spcBef>
                <a:spcPts val="0"/>
              </a:spcBef>
            </a:pPr>
            <a:endParaRPr lang="en-GB" sz="2400" i="1" dirty="0">
              <a:solidFill>
                <a:schemeClr val="tx2"/>
              </a:solidFill>
            </a:endParaRPr>
          </a:p>
          <a:p>
            <a:pPr>
              <a:spcBef>
                <a:spcPts val="0"/>
              </a:spcBef>
            </a:pPr>
            <a:r>
              <a:rPr lang="en-GB" sz="2400" b="1" i="1" dirty="0">
                <a:solidFill>
                  <a:srgbClr val="7030A0"/>
                </a:solidFill>
              </a:rPr>
              <a:t>Designing for people to make things easier and safer</a:t>
            </a:r>
            <a:endParaRPr lang="en-GB" sz="2400" b="1" dirty="0">
              <a:solidFill>
                <a:srgbClr val="7030A0"/>
              </a:solidFill>
            </a:endParaRPr>
          </a:p>
          <a:p>
            <a:pPr>
              <a:lnSpc>
                <a:spcPct val="110000"/>
              </a:lnSpc>
              <a:spcBef>
                <a:spcPts val="0"/>
              </a:spcBef>
              <a:buFont typeface="+mj-lt"/>
              <a:buAutoNum type="arabicPeriod"/>
            </a:pPr>
            <a:endParaRPr lang="en-GB" sz="2400" b="1" dirty="0">
              <a:solidFill>
                <a:schemeClr val="tx2"/>
              </a:solidFill>
            </a:endParaRPr>
          </a:p>
        </p:txBody>
      </p:sp>
      <p:pic>
        <p:nvPicPr>
          <p:cNvPr id="4098" name="Picture 2" descr="Image result for CIEHF infographic human factors and ergonomics in uk">
            <a:extLst>
              <a:ext uri="{FF2B5EF4-FFF2-40B4-BE49-F238E27FC236}">
                <a16:creationId xmlns:a16="http://schemas.microsoft.com/office/drawing/2014/main" id="{D20A0E3E-522E-4CC6-828A-6A9EF27F69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67" t="9487" r="8373" b="10856"/>
          <a:stretch/>
        </p:blipFill>
        <p:spPr bwMode="auto">
          <a:xfrm>
            <a:off x="8372476" y="1971675"/>
            <a:ext cx="3509908" cy="2992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090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1D39-4743-F669-4AED-3E6436C984B1}"/>
              </a:ext>
            </a:extLst>
          </p:cNvPr>
          <p:cNvSpPr>
            <a:spLocks noGrp="1"/>
          </p:cNvSpPr>
          <p:nvPr>
            <p:ph type="title"/>
          </p:nvPr>
        </p:nvSpPr>
        <p:spPr>
          <a:xfrm>
            <a:off x="873826" y="1521092"/>
            <a:ext cx="3092532" cy="545552"/>
          </a:xfrm>
        </p:spPr>
        <p:txBody>
          <a:bodyPr>
            <a:normAutofit fontScale="90000"/>
          </a:bodyPr>
          <a:lstStyle/>
          <a:p>
            <a:pPr algn="ctr"/>
            <a:r>
              <a:rPr lang="en-GB" dirty="0">
                <a:latin typeface="+mn-lt"/>
              </a:rPr>
              <a:t>e-Learning</a:t>
            </a:r>
          </a:p>
        </p:txBody>
      </p:sp>
      <p:sp>
        <p:nvSpPr>
          <p:cNvPr id="3" name="Title 1">
            <a:extLst>
              <a:ext uri="{FF2B5EF4-FFF2-40B4-BE49-F238E27FC236}">
                <a16:creationId xmlns:a16="http://schemas.microsoft.com/office/drawing/2014/main" id="{B00CB683-CA6C-E858-C519-9CD903228A97}"/>
              </a:ext>
            </a:extLst>
          </p:cNvPr>
          <p:cNvSpPr txBox="1">
            <a:spLocks/>
          </p:cNvSpPr>
          <p:nvPr/>
        </p:nvSpPr>
        <p:spPr>
          <a:xfrm>
            <a:off x="760021" y="2799965"/>
            <a:ext cx="3206337" cy="5455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6A2480"/>
                </a:solidFill>
                <a:latin typeface="+mj-lt"/>
                <a:ea typeface="+mj-ea"/>
                <a:cs typeface="+mj-cs"/>
              </a:defRPr>
            </a:lvl1pPr>
          </a:lstStyle>
          <a:p>
            <a:pPr algn="ctr"/>
            <a:r>
              <a:rPr lang="en-GB">
                <a:latin typeface="+mn-lt"/>
              </a:rPr>
              <a:t>NES Human </a:t>
            </a:r>
            <a:r>
              <a:rPr lang="en-GB" dirty="0">
                <a:latin typeface="+mn-lt"/>
              </a:rPr>
              <a:t>Factors Hub</a:t>
            </a:r>
          </a:p>
        </p:txBody>
      </p:sp>
      <p:pic>
        <p:nvPicPr>
          <p:cNvPr id="5" name="Picture 4">
            <a:extLst>
              <a:ext uri="{FF2B5EF4-FFF2-40B4-BE49-F238E27FC236}">
                <a16:creationId xmlns:a16="http://schemas.microsoft.com/office/drawing/2014/main" id="{CDEAE1DC-6954-4985-96EA-AA547F21BFEB}"/>
              </a:ext>
            </a:extLst>
          </p:cNvPr>
          <p:cNvPicPr>
            <a:picLocks noChangeAspect="1"/>
          </p:cNvPicPr>
          <p:nvPr/>
        </p:nvPicPr>
        <p:blipFill>
          <a:blip r:embed="rId2"/>
          <a:stretch>
            <a:fillRect/>
          </a:stretch>
        </p:blipFill>
        <p:spPr>
          <a:xfrm>
            <a:off x="4127542" y="1399433"/>
            <a:ext cx="6964012" cy="714375"/>
          </a:xfrm>
          <a:prstGeom prst="rect">
            <a:avLst/>
          </a:prstGeom>
        </p:spPr>
      </p:pic>
      <p:pic>
        <p:nvPicPr>
          <p:cNvPr id="7" name="Picture 6">
            <a:extLst>
              <a:ext uri="{FF2B5EF4-FFF2-40B4-BE49-F238E27FC236}">
                <a16:creationId xmlns:a16="http://schemas.microsoft.com/office/drawing/2014/main" id="{AE36D270-042D-AFE7-C9F7-B65BD4312537}"/>
              </a:ext>
            </a:extLst>
          </p:cNvPr>
          <p:cNvPicPr>
            <a:picLocks noChangeAspect="1"/>
          </p:cNvPicPr>
          <p:nvPr/>
        </p:nvPicPr>
        <p:blipFill>
          <a:blip r:embed="rId3"/>
          <a:stretch>
            <a:fillRect/>
          </a:stretch>
        </p:blipFill>
        <p:spPr>
          <a:xfrm>
            <a:off x="6254894" y="739795"/>
            <a:ext cx="2009775" cy="485775"/>
          </a:xfrm>
          <a:prstGeom prst="rect">
            <a:avLst/>
          </a:prstGeom>
        </p:spPr>
      </p:pic>
      <p:pic>
        <p:nvPicPr>
          <p:cNvPr id="9" name="Picture 8">
            <a:extLst>
              <a:ext uri="{FF2B5EF4-FFF2-40B4-BE49-F238E27FC236}">
                <a16:creationId xmlns:a16="http://schemas.microsoft.com/office/drawing/2014/main" id="{58CCC51F-C85B-5928-5890-7C482ABFA8C3}"/>
              </a:ext>
            </a:extLst>
          </p:cNvPr>
          <p:cNvPicPr>
            <a:picLocks noChangeAspect="1"/>
          </p:cNvPicPr>
          <p:nvPr/>
        </p:nvPicPr>
        <p:blipFill>
          <a:blip r:embed="rId4"/>
          <a:stretch>
            <a:fillRect/>
          </a:stretch>
        </p:blipFill>
        <p:spPr>
          <a:xfrm>
            <a:off x="4127542" y="2656895"/>
            <a:ext cx="7142142" cy="3850782"/>
          </a:xfrm>
          <a:prstGeom prst="rect">
            <a:avLst/>
          </a:prstGeom>
        </p:spPr>
      </p:pic>
    </p:spTree>
    <p:extLst>
      <p:ext uri="{BB962C8B-B14F-4D97-AF65-F5344CB8AC3E}">
        <p14:creationId xmlns:p14="http://schemas.microsoft.com/office/powerpoint/2010/main" val="1521057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804" y="676811"/>
            <a:ext cx="11328025" cy="1588127"/>
          </a:xfrm>
        </p:spPr>
        <p:txBody>
          <a:bodyPr wrap="square">
            <a:spAutoFit/>
          </a:bodyPr>
          <a:lstStyle/>
          <a:p>
            <a:r>
              <a:rPr lang="en-GB" dirty="0"/>
              <a:t>Thank You Very Much!</a:t>
            </a:r>
            <a:br>
              <a:rPr lang="en-GB" dirty="0"/>
            </a:br>
            <a:br>
              <a:rPr lang="en-GB" dirty="0"/>
            </a:br>
            <a:endParaRPr lang="en-GB" dirty="0"/>
          </a:p>
        </p:txBody>
      </p:sp>
      <p:grpSp>
        <p:nvGrpSpPr>
          <p:cNvPr id="25" name="Group 24"/>
          <p:cNvGrpSpPr/>
          <p:nvPr/>
        </p:nvGrpSpPr>
        <p:grpSpPr>
          <a:xfrm>
            <a:off x="1029054" y="2643705"/>
            <a:ext cx="4556439" cy="2534160"/>
            <a:chOff x="446398" y="2334637"/>
            <a:chExt cx="4067044" cy="2261972"/>
          </a:xfrm>
        </p:grpSpPr>
        <p:sp>
          <p:nvSpPr>
            <p:cNvPr id="26" name="Oval Callout 25"/>
            <p:cNvSpPr/>
            <p:nvPr/>
          </p:nvSpPr>
          <p:spPr>
            <a:xfrm flipH="1">
              <a:off x="2146572" y="3010806"/>
              <a:ext cx="2366870" cy="1585803"/>
            </a:xfrm>
            <a:prstGeom prst="wedgeEllipseCallout">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80664" rtlCol="0" anchor="b" anchorCtr="0"/>
            <a:lstStyle/>
            <a:p>
              <a:pPr algn="ctr"/>
              <a:r>
                <a:rPr lang="en-GB" sz="7394" b="1" dirty="0">
                  <a:solidFill>
                    <a:schemeClr val="bg1"/>
                  </a:solidFill>
                </a:rPr>
                <a:t>A</a:t>
              </a:r>
            </a:p>
          </p:txBody>
        </p:sp>
        <p:sp>
          <p:nvSpPr>
            <p:cNvPr id="27" name="Oval Callout 26"/>
            <p:cNvSpPr/>
            <p:nvPr/>
          </p:nvSpPr>
          <p:spPr>
            <a:xfrm>
              <a:off x="446398" y="2334637"/>
              <a:ext cx="2366870" cy="1585803"/>
            </a:xfrm>
            <a:prstGeom prst="wedgeEllipseCallout">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80664" rtlCol="0" anchor="b" anchorCtr="0"/>
            <a:lstStyle/>
            <a:p>
              <a:pPr algn="ctr"/>
              <a:r>
                <a:rPr lang="en-GB" sz="7394" b="1" dirty="0">
                  <a:solidFill>
                    <a:schemeClr val="bg1"/>
                  </a:solidFill>
                </a:rPr>
                <a:t>Q</a:t>
              </a:r>
            </a:p>
          </p:txBody>
        </p:sp>
      </p:grpSp>
    </p:spTree>
    <p:custDataLst>
      <p:tags r:id="rId1"/>
    </p:custDataLst>
    <p:extLst>
      <p:ext uri="{BB962C8B-B14F-4D97-AF65-F5344CB8AC3E}">
        <p14:creationId xmlns:p14="http://schemas.microsoft.com/office/powerpoint/2010/main" val="488591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27BF-ECC5-4B93-A5D9-E4C36FF10380}"/>
              </a:ext>
            </a:extLst>
          </p:cNvPr>
          <p:cNvSpPr>
            <a:spLocks noGrp="1"/>
          </p:cNvSpPr>
          <p:nvPr>
            <p:ph type="title"/>
          </p:nvPr>
        </p:nvSpPr>
        <p:spPr>
          <a:xfrm>
            <a:off x="838200" y="324521"/>
            <a:ext cx="10515600" cy="1325563"/>
          </a:xfrm>
        </p:spPr>
        <p:txBody>
          <a:bodyPr/>
          <a:lstStyle/>
          <a:p>
            <a:pPr algn="ctr"/>
            <a:r>
              <a:rPr lang="en-GB" b="1" dirty="0">
                <a:solidFill>
                  <a:srgbClr val="7030A0"/>
                </a:solidFill>
                <a:latin typeface="+mn-lt"/>
              </a:rPr>
              <a:t>Human Factors/Ergonomics Discipline…</a:t>
            </a:r>
          </a:p>
        </p:txBody>
      </p:sp>
      <p:sp>
        <p:nvSpPr>
          <p:cNvPr id="3" name="Content Placeholder 2">
            <a:extLst>
              <a:ext uri="{FF2B5EF4-FFF2-40B4-BE49-F238E27FC236}">
                <a16:creationId xmlns:a16="http://schemas.microsoft.com/office/drawing/2014/main" id="{810A26F9-5708-4719-A9E3-FBACB459DC8F}"/>
              </a:ext>
            </a:extLst>
          </p:cNvPr>
          <p:cNvSpPr>
            <a:spLocks noGrp="1"/>
          </p:cNvSpPr>
          <p:nvPr>
            <p:ph idx="1"/>
          </p:nvPr>
        </p:nvSpPr>
        <p:spPr>
          <a:xfrm>
            <a:off x="437322" y="1848679"/>
            <a:ext cx="3299791" cy="4351338"/>
          </a:xfrm>
          <a:solidFill>
            <a:schemeClr val="accent1">
              <a:lumMod val="20000"/>
              <a:lumOff val="80000"/>
            </a:schemeClr>
          </a:solidFill>
        </p:spPr>
        <p:txBody>
          <a:bodyPr>
            <a:normAutofit fontScale="92500" lnSpcReduction="20000"/>
          </a:bodyPr>
          <a:lstStyle/>
          <a:p>
            <a:r>
              <a:rPr lang="en-GB" sz="2600" b="1" dirty="0"/>
              <a:t>Draws on principles derived from other disciplines e.g.</a:t>
            </a:r>
          </a:p>
          <a:p>
            <a:pPr lvl="1"/>
            <a:endParaRPr lang="en-GB" dirty="0"/>
          </a:p>
          <a:p>
            <a:pPr lvl="1"/>
            <a:r>
              <a:rPr lang="en-GB" sz="2000" dirty="0"/>
              <a:t>Anatomy</a:t>
            </a:r>
          </a:p>
          <a:p>
            <a:pPr lvl="1"/>
            <a:r>
              <a:rPr lang="en-GB" sz="2000" dirty="0"/>
              <a:t>Biomechanics</a:t>
            </a:r>
          </a:p>
          <a:p>
            <a:pPr lvl="1"/>
            <a:r>
              <a:rPr lang="en-GB" sz="2000" dirty="0"/>
              <a:t>Physiology</a:t>
            </a:r>
          </a:p>
          <a:p>
            <a:pPr lvl="1"/>
            <a:r>
              <a:rPr lang="en-GB" sz="2000" dirty="0"/>
              <a:t>Anthropometrics</a:t>
            </a:r>
          </a:p>
          <a:p>
            <a:pPr lvl="1"/>
            <a:r>
              <a:rPr lang="en-GB" sz="2000" dirty="0"/>
              <a:t>Psychology</a:t>
            </a:r>
          </a:p>
          <a:p>
            <a:pPr lvl="1"/>
            <a:r>
              <a:rPr lang="en-GB" sz="2000" dirty="0"/>
              <a:t>Engineering</a:t>
            </a:r>
          </a:p>
          <a:p>
            <a:pPr lvl="1"/>
            <a:r>
              <a:rPr lang="en-GB" sz="2000" dirty="0"/>
              <a:t>Sociology</a:t>
            </a:r>
          </a:p>
          <a:p>
            <a:pPr lvl="1"/>
            <a:r>
              <a:rPr lang="en-GB" sz="2000" dirty="0"/>
              <a:t>Interaction design</a:t>
            </a:r>
          </a:p>
          <a:p>
            <a:pPr lvl="1"/>
            <a:r>
              <a:rPr lang="en-GB" sz="2000" dirty="0"/>
              <a:t>Organisational management</a:t>
            </a:r>
          </a:p>
          <a:p>
            <a:pPr lvl="1"/>
            <a:r>
              <a:rPr lang="en-GB" sz="2000" dirty="0"/>
              <a:t>User experience</a:t>
            </a:r>
          </a:p>
        </p:txBody>
      </p:sp>
      <p:sp>
        <p:nvSpPr>
          <p:cNvPr id="4" name="Arrow: Right 3">
            <a:extLst>
              <a:ext uri="{FF2B5EF4-FFF2-40B4-BE49-F238E27FC236}">
                <a16:creationId xmlns:a16="http://schemas.microsoft.com/office/drawing/2014/main" id="{3B954603-C1D6-4942-B6EE-F775F16FE6D4}"/>
              </a:ext>
            </a:extLst>
          </p:cNvPr>
          <p:cNvSpPr/>
          <p:nvPr/>
        </p:nvSpPr>
        <p:spPr>
          <a:xfrm>
            <a:off x="3975653" y="3773419"/>
            <a:ext cx="940904" cy="59634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29580714-7E07-4C4B-9557-7B357707458A}"/>
              </a:ext>
            </a:extLst>
          </p:cNvPr>
          <p:cNvSpPr txBox="1">
            <a:spLocks/>
          </p:cNvSpPr>
          <p:nvPr/>
        </p:nvSpPr>
        <p:spPr>
          <a:xfrm>
            <a:off x="5128593" y="2817027"/>
            <a:ext cx="2491411" cy="2881644"/>
          </a:xfrm>
          <a:prstGeom prst="rect">
            <a:avLst/>
          </a:prstGeom>
          <a:solidFill>
            <a:schemeClr val="accent1">
              <a:lumMod val="20000"/>
              <a:lumOff val="8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Human-Centred Design of:</a:t>
            </a:r>
            <a:endParaRPr lang="en-GB" dirty="0"/>
          </a:p>
          <a:p>
            <a:pPr lvl="1"/>
            <a:r>
              <a:rPr lang="en-GB" sz="2200" dirty="0"/>
              <a:t>Tasks</a:t>
            </a:r>
          </a:p>
          <a:p>
            <a:pPr lvl="1"/>
            <a:r>
              <a:rPr lang="en-GB" sz="2200" dirty="0"/>
              <a:t>Procedures</a:t>
            </a:r>
          </a:p>
          <a:p>
            <a:pPr lvl="1"/>
            <a:r>
              <a:rPr lang="en-GB" sz="2200" dirty="0"/>
              <a:t>Work systems</a:t>
            </a:r>
          </a:p>
          <a:p>
            <a:pPr lvl="1"/>
            <a:r>
              <a:rPr lang="en-GB" sz="2200" dirty="0"/>
              <a:t>Technology</a:t>
            </a:r>
          </a:p>
          <a:p>
            <a:pPr lvl="1"/>
            <a:r>
              <a:rPr lang="en-GB" sz="2200" dirty="0"/>
              <a:t>Products</a:t>
            </a:r>
          </a:p>
          <a:p>
            <a:pPr lvl="1"/>
            <a:r>
              <a:rPr lang="en-GB" sz="2200" dirty="0"/>
              <a:t>Services</a:t>
            </a:r>
          </a:p>
          <a:p>
            <a:pPr lvl="1"/>
            <a:r>
              <a:rPr lang="en-GB" sz="2200" dirty="0"/>
              <a:t>Workspaces</a:t>
            </a:r>
          </a:p>
          <a:p>
            <a:pPr lvl="1"/>
            <a:r>
              <a:rPr lang="en-GB" sz="2200" dirty="0"/>
              <a:t>Buildings</a:t>
            </a:r>
          </a:p>
        </p:txBody>
      </p:sp>
      <p:sp>
        <p:nvSpPr>
          <p:cNvPr id="6" name="Arrow: Right 5">
            <a:extLst>
              <a:ext uri="{FF2B5EF4-FFF2-40B4-BE49-F238E27FC236}">
                <a16:creationId xmlns:a16="http://schemas.microsoft.com/office/drawing/2014/main" id="{3E683824-DCDB-4CBE-B987-3D1D8EB1871A}"/>
              </a:ext>
            </a:extLst>
          </p:cNvPr>
          <p:cNvSpPr/>
          <p:nvPr/>
        </p:nvSpPr>
        <p:spPr>
          <a:xfrm>
            <a:off x="7832040" y="3726174"/>
            <a:ext cx="940904" cy="59634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2">
            <a:extLst>
              <a:ext uri="{FF2B5EF4-FFF2-40B4-BE49-F238E27FC236}">
                <a16:creationId xmlns:a16="http://schemas.microsoft.com/office/drawing/2014/main" id="{C8D79E0C-656E-4AD6-BF27-B5F484902EFF}"/>
              </a:ext>
            </a:extLst>
          </p:cNvPr>
          <p:cNvSpPr txBox="1">
            <a:spLocks/>
          </p:cNvSpPr>
          <p:nvPr/>
        </p:nvSpPr>
        <p:spPr>
          <a:xfrm>
            <a:off x="9110870" y="1435626"/>
            <a:ext cx="2491411" cy="2509131"/>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b="1" dirty="0"/>
              <a:t>Organisational Performance</a:t>
            </a:r>
            <a:endParaRPr lang="en-GB" sz="2200" dirty="0"/>
          </a:p>
          <a:p>
            <a:pPr lvl="1"/>
            <a:r>
              <a:rPr lang="en-GB" sz="2000" dirty="0"/>
              <a:t>System safety</a:t>
            </a:r>
          </a:p>
          <a:p>
            <a:pPr lvl="1"/>
            <a:r>
              <a:rPr lang="en-GB" sz="2000" dirty="0"/>
              <a:t>Efficiency</a:t>
            </a:r>
          </a:p>
          <a:p>
            <a:pPr lvl="1"/>
            <a:r>
              <a:rPr lang="en-GB" sz="2000" dirty="0"/>
              <a:t>Effectiveness</a:t>
            </a:r>
          </a:p>
          <a:p>
            <a:pPr lvl="1"/>
            <a:r>
              <a:rPr lang="en-GB" sz="2000" dirty="0"/>
              <a:t>Reliability</a:t>
            </a:r>
          </a:p>
          <a:p>
            <a:pPr lvl="1"/>
            <a:r>
              <a:rPr lang="en-GB" sz="2000" dirty="0"/>
              <a:t>Productivity</a:t>
            </a:r>
          </a:p>
        </p:txBody>
      </p:sp>
      <p:sp>
        <p:nvSpPr>
          <p:cNvPr id="8" name="Content Placeholder 2">
            <a:extLst>
              <a:ext uri="{FF2B5EF4-FFF2-40B4-BE49-F238E27FC236}">
                <a16:creationId xmlns:a16="http://schemas.microsoft.com/office/drawing/2014/main" id="{72F29F6C-1C50-4A28-A3B2-6AC14EAE9CA9}"/>
              </a:ext>
            </a:extLst>
          </p:cNvPr>
          <p:cNvSpPr txBox="1">
            <a:spLocks/>
          </p:cNvSpPr>
          <p:nvPr/>
        </p:nvSpPr>
        <p:spPr>
          <a:xfrm>
            <a:off x="9110870" y="4024348"/>
            <a:ext cx="2491411" cy="2509131"/>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b="1" dirty="0"/>
              <a:t>Human Wellbeing</a:t>
            </a:r>
            <a:endParaRPr lang="en-GB" sz="2200" dirty="0"/>
          </a:p>
          <a:p>
            <a:pPr lvl="1"/>
            <a:r>
              <a:rPr lang="en-GB" sz="2000" dirty="0"/>
              <a:t>Health &amp; Safety</a:t>
            </a:r>
          </a:p>
          <a:p>
            <a:pPr lvl="1"/>
            <a:r>
              <a:rPr lang="en-GB" sz="2000" dirty="0"/>
              <a:t>Satisfaction</a:t>
            </a:r>
          </a:p>
          <a:p>
            <a:pPr lvl="1"/>
            <a:r>
              <a:rPr lang="en-GB" sz="2000" dirty="0"/>
              <a:t>Experience</a:t>
            </a:r>
          </a:p>
          <a:p>
            <a:pPr lvl="1"/>
            <a:r>
              <a:rPr lang="en-GB" sz="2000" dirty="0"/>
              <a:t>Comfort</a:t>
            </a:r>
          </a:p>
          <a:p>
            <a:pPr lvl="1"/>
            <a:r>
              <a:rPr lang="en-GB" sz="2000" dirty="0"/>
              <a:t>Enjoyment </a:t>
            </a:r>
          </a:p>
        </p:txBody>
      </p:sp>
    </p:spTree>
    <p:extLst>
      <p:ext uri="{BB962C8B-B14F-4D97-AF65-F5344CB8AC3E}">
        <p14:creationId xmlns:p14="http://schemas.microsoft.com/office/powerpoint/2010/main" val="402136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E380C8-D67D-4DD7-8EE1-7E0B9A6D6EE2}"/>
              </a:ext>
            </a:extLst>
          </p:cNvPr>
          <p:cNvSpPr txBox="1">
            <a:spLocks/>
          </p:cNvSpPr>
          <p:nvPr/>
        </p:nvSpPr>
        <p:spPr>
          <a:xfrm>
            <a:off x="236124" y="359607"/>
            <a:ext cx="11719752"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6A2480"/>
                </a:solidFill>
                <a:latin typeface="+mj-lt"/>
                <a:ea typeface="+mj-ea"/>
                <a:cs typeface="+mj-cs"/>
              </a:defRPr>
            </a:lvl1pPr>
          </a:lstStyle>
          <a:p>
            <a:pPr algn="ctr"/>
            <a:r>
              <a:rPr lang="en-GB" sz="3200" dirty="0"/>
              <a:t>Wide ranging discipline  - </a:t>
            </a:r>
          </a:p>
          <a:p>
            <a:pPr algn="ctr"/>
            <a:r>
              <a:rPr lang="en-GB" sz="3200" dirty="0"/>
              <a:t>Focus is on improving all aspects of Human Work e.g.</a:t>
            </a:r>
          </a:p>
        </p:txBody>
      </p:sp>
      <p:sp>
        <p:nvSpPr>
          <p:cNvPr id="5" name="Oval 4">
            <a:extLst>
              <a:ext uri="{FF2B5EF4-FFF2-40B4-BE49-F238E27FC236}">
                <a16:creationId xmlns:a16="http://schemas.microsoft.com/office/drawing/2014/main" id="{41486E17-A476-4E7B-B3C6-1F10EE0B1AA9}"/>
              </a:ext>
            </a:extLst>
          </p:cNvPr>
          <p:cNvSpPr/>
          <p:nvPr/>
        </p:nvSpPr>
        <p:spPr>
          <a:xfrm>
            <a:off x="3446647" y="1719457"/>
            <a:ext cx="2431366" cy="14349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b="1" dirty="0"/>
              <a:t>Reducing work-related musculoskeletal disorders </a:t>
            </a:r>
            <a:endParaRPr lang="en-GB" b="1" dirty="0"/>
          </a:p>
        </p:txBody>
      </p:sp>
      <p:sp>
        <p:nvSpPr>
          <p:cNvPr id="6" name="Oval 5">
            <a:extLst>
              <a:ext uri="{FF2B5EF4-FFF2-40B4-BE49-F238E27FC236}">
                <a16:creationId xmlns:a16="http://schemas.microsoft.com/office/drawing/2014/main" id="{4DFFBA1F-840E-4FE3-80C1-F208899111D8}"/>
              </a:ext>
            </a:extLst>
          </p:cNvPr>
          <p:cNvSpPr/>
          <p:nvPr/>
        </p:nvSpPr>
        <p:spPr>
          <a:xfrm>
            <a:off x="9001361" y="1772446"/>
            <a:ext cx="2082018" cy="14349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b="1" dirty="0"/>
              <a:t>Healthcare procurement of products &amp; services</a:t>
            </a:r>
            <a:endParaRPr lang="en-GB" b="1" dirty="0"/>
          </a:p>
        </p:txBody>
      </p:sp>
      <p:sp>
        <p:nvSpPr>
          <p:cNvPr id="7" name="Oval 6">
            <a:extLst>
              <a:ext uri="{FF2B5EF4-FFF2-40B4-BE49-F238E27FC236}">
                <a16:creationId xmlns:a16="http://schemas.microsoft.com/office/drawing/2014/main" id="{77E432C0-8EB7-488E-8CDE-6BAF91D9D6CC}"/>
              </a:ext>
            </a:extLst>
          </p:cNvPr>
          <p:cNvSpPr/>
          <p:nvPr/>
        </p:nvSpPr>
        <p:spPr>
          <a:xfrm>
            <a:off x="9098791" y="3454151"/>
            <a:ext cx="2196310" cy="14349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b="1" dirty="0"/>
              <a:t>Design of care environments / buildings</a:t>
            </a:r>
            <a:endParaRPr lang="en-GB" b="1" dirty="0"/>
          </a:p>
        </p:txBody>
      </p:sp>
      <p:sp>
        <p:nvSpPr>
          <p:cNvPr id="8" name="Oval 7">
            <a:extLst>
              <a:ext uri="{FF2B5EF4-FFF2-40B4-BE49-F238E27FC236}">
                <a16:creationId xmlns:a16="http://schemas.microsoft.com/office/drawing/2014/main" id="{524786B9-55AF-4984-9CF8-15177C76CEE3}"/>
              </a:ext>
            </a:extLst>
          </p:cNvPr>
          <p:cNvSpPr/>
          <p:nvPr/>
        </p:nvSpPr>
        <p:spPr>
          <a:xfrm>
            <a:off x="6262255" y="1772446"/>
            <a:ext cx="2082018" cy="14349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b="1" dirty="0"/>
              <a:t>Medical device design &amp; usability</a:t>
            </a:r>
            <a:endParaRPr lang="en-GB" b="1" dirty="0"/>
          </a:p>
        </p:txBody>
      </p:sp>
      <p:sp>
        <p:nvSpPr>
          <p:cNvPr id="9" name="Oval 8">
            <a:extLst>
              <a:ext uri="{FF2B5EF4-FFF2-40B4-BE49-F238E27FC236}">
                <a16:creationId xmlns:a16="http://schemas.microsoft.com/office/drawing/2014/main" id="{563BEDB8-0156-4ECC-8218-F17212D33E95}"/>
              </a:ext>
            </a:extLst>
          </p:cNvPr>
          <p:cNvSpPr/>
          <p:nvPr/>
        </p:nvSpPr>
        <p:spPr>
          <a:xfrm>
            <a:off x="6345136" y="3429000"/>
            <a:ext cx="2082018" cy="14349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b="1" dirty="0"/>
              <a:t>New ways of working e.g. AI</a:t>
            </a:r>
            <a:endParaRPr lang="en-GB" b="1" dirty="0"/>
          </a:p>
        </p:txBody>
      </p:sp>
      <p:sp>
        <p:nvSpPr>
          <p:cNvPr id="10" name="Oval 9">
            <a:extLst>
              <a:ext uri="{FF2B5EF4-FFF2-40B4-BE49-F238E27FC236}">
                <a16:creationId xmlns:a16="http://schemas.microsoft.com/office/drawing/2014/main" id="{A81F6F21-497E-4C00-A347-EF7EFCA43C5C}"/>
              </a:ext>
            </a:extLst>
          </p:cNvPr>
          <p:cNvSpPr/>
          <p:nvPr/>
        </p:nvSpPr>
        <p:spPr>
          <a:xfrm>
            <a:off x="875810" y="1719457"/>
            <a:ext cx="2267242" cy="14349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New information technology</a:t>
            </a:r>
            <a:endParaRPr lang="en-GB" b="1" dirty="0"/>
          </a:p>
        </p:txBody>
      </p:sp>
      <p:sp>
        <p:nvSpPr>
          <p:cNvPr id="11" name="Oval 10">
            <a:extLst>
              <a:ext uri="{FF2B5EF4-FFF2-40B4-BE49-F238E27FC236}">
                <a16:creationId xmlns:a16="http://schemas.microsoft.com/office/drawing/2014/main" id="{878497B7-38DF-4614-BB39-55C3AA1B1827}"/>
              </a:ext>
            </a:extLst>
          </p:cNvPr>
          <p:cNvSpPr/>
          <p:nvPr/>
        </p:nvSpPr>
        <p:spPr>
          <a:xfrm>
            <a:off x="6447994" y="5188845"/>
            <a:ext cx="2082018" cy="14349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b="1" dirty="0"/>
              <a:t>Safety &amp; Improvement interventions</a:t>
            </a:r>
            <a:endParaRPr lang="en-GB" b="1" dirty="0"/>
          </a:p>
        </p:txBody>
      </p:sp>
      <p:sp>
        <p:nvSpPr>
          <p:cNvPr id="12" name="Oval 11">
            <a:extLst>
              <a:ext uri="{FF2B5EF4-FFF2-40B4-BE49-F238E27FC236}">
                <a16:creationId xmlns:a16="http://schemas.microsoft.com/office/drawing/2014/main" id="{B8A02D88-A273-4825-8D9A-3CCCB87F9943}"/>
              </a:ext>
            </a:extLst>
          </p:cNvPr>
          <p:cNvSpPr/>
          <p:nvPr/>
        </p:nvSpPr>
        <p:spPr>
          <a:xfrm>
            <a:off x="957244" y="3454151"/>
            <a:ext cx="2082018" cy="14349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b="1"/>
              <a:t>Supporting the ageing clinical workforce</a:t>
            </a:r>
            <a:endParaRPr lang="en-GB" b="1" dirty="0"/>
          </a:p>
        </p:txBody>
      </p:sp>
      <p:sp>
        <p:nvSpPr>
          <p:cNvPr id="13" name="Oval 12">
            <a:extLst>
              <a:ext uri="{FF2B5EF4-FFF2-40B4-BE49-F238E27FC236}">
                <a16:creationId xmlns:a16="http://schemas.microsoft.com/office/drawing/2014/main" id="{C46D4C6F-E1B4-4BD4-950D-C83811BAF12B}"/>
              </a:ext>
            </a:extLst>
          </p:cNvPr>
          <p:cNvSpPr/>
          <p:nvPr/>
        </p:nvSpPr>
        <p:spPr>
          <a:xfrm>
            <a:off x="9274667" y="5205606"/>
            <a:ext cx="2082018" cy="14349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b="1" dirty="0"/>
              <a:t>Learning from safety occurrences &amp; everyday work</a:t>
            </a:r>
            <a:endParaRPr lang="en-GB" b="1" dirty="0"/>
          </a:p>
        </p:txBody>
      </p:sp>
      <p:sp>
        <p:nvSpPr>
          <p:cNvPr id="14" name="Oval 13">
            <a:extLst>
              <a:ext uri="{FF2B5EF4-FFF2-40B4-BE49-F238E27FC236}">
                <a16:creationId xmlns:a16="http://schemas.microsoft.com/office/drawing/2014/main" id="{86A8C2C9-AD37-47B3-999C-CA6F6BB8D947}"/>
              </a:ext>
            </a:extLst>
          </p:cNvPr>
          <p:cNvSpPr/>
          <p:nvPr/>
        </p:nvSpPr>
        <p:spPr>
          <a:xfrm>
            <a:off x="957244" y="5188845"/>
            <a:ext cx="2082018" cy="14349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b="1"/>
              <a:t>Design &amp; usability of reporting systems</a:t>
            </a:r>
            <a:endParaRPr lang="en-US" b="1" dirty="0"/>
          </a:p>
        </p:txBody>
      </p:sp>
      <p:sp>
        <p:nvSpPr>
          <p:cNvPr id="15" name="Oval 14">
            <a:extLst>
              <a:ext uri="{FF2B5EF4-FFF2-40B4-BE49-F238E27FC236}">
                <a16:creationId xmlns:a16="http://schemas.microsoft.com/office/drawing/2014/main" id="{B44CD7CF-88CE-4605-B6A0-D0475712C598}"/>
              </a:ext>
            </a:extLst>
          </p:cNvPr>
          <p:cNvSpPr/>
          <p:nvPr/>
        </p:nvSpPr>
        <p:spPr>
          <a:xfrm>
            <a:off x="3591481" y="3497231"/>
            <a:ext cx="2082018" cy="14349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b="1"/>
              <a:t>Reflecting on prevailing safety culture</a:t>
            </a:r>
            <a:endParaRPr lang="en-US" b="1" dirty="0"/>
          </a:p>
        </p:txBody>
      </p:sp>
      <p:sp>
        <p:nvSpPr>
          <p:cNvPr id="16" name="Oval 15">
            <a:extLst>
              <a:ext uri="{FF2B5EF4-FFF2-40B4-BE49-F238E27FC236}">
                <a16:creationId xmlns:a16="http://schemas.microsoft.com/office/drawing/2014/main" id="{1AD4A9A6-F994-4F26-B714-190A0AF8DE2A}"/>
              </a:ext>
            </a:extLst>
          </p:cNvPr>
          <p:cNvSpPr/>
          <p:nvPr/>
        </p:nvSpPr>
        <p:spPr>
          <a:xfrm>
            <a:off x="3621321" y="5205715"/>
            <a:ext cx="2082018" cy="143490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b="1" dirty="0"/>
              <a:t>Wellbeing - job stress, fatigue and burnout </a:t>
            </a:r>
            <a:endParaRPr lang="en-GB" b="1" dirty="0"/>
          </a:p>
        </p:txBody>
      </p:sp>
    </p:spTree>
    <p:extLst>
      <p:ext uri="{BB962C8B-B14F-4D97-AF65-F5344CB8AC3E}">
        <p14:creationId xmlns:p14="http://schemas.microsoft.com/office/powerpoint/2010/main" val="337490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3E76-58CD-4236-9DA5-E85B256A5024}"/>
              </a:ext>
            </a:extLst>
          </p:cNvPr>
          <p:cNvSpPr>
            <a:spLocks noGrp="1"/>
          </p:cNvSpPr>
          <p:nvPr>
            <p:ph type="title"/>
          </p:nvPr>
        </p:nvSpPr>
        <p:spPr>
          <a:xfrm>
            <a:off x="838199" y="690225"/>
            <a:ext cx="11016343" cy="545552"/>
          </a:xfrm>
        </p:spPr>
        <p:txBody>
          <a:bodyPr/>
          <a:lstStyle/>
          <a:p>
            <a:r>
              <a:rPr lang="en-GB" dirty="0"/>
              <a:t>About the HFE Profession (e.g. UK/North America/</a:t>
            </a:r>
            <a:r>
              <a:rPr lang="en-GB" dirty="0" err="1"/>
              <a:t>rEurope</a:t>
            </a:r>
            <a:r>
              <a:rPr lang="en-GB" dirty="0"/>
              <a:t>)</a:t>
            </a:r>
          </a:p>
        </p:txBody>
      </p:sp>
      <p:sp>
        <p:nvSpPr>
          <p:cNvPr id="3" name="Content Placeholder 2">
            <a:extLst>
              <a:ext uri="{FF2B5EF4-FFF2-40B4-BE49-F238E27FC236}">
                <a16:creationId xmlns:a16="http://schemas.microsoft.com/office/drawing/2014/main" id="{42D96B3B-64E0-41A4-8C97-6798DC00DB99}"/>
              </a:ext>
            </a:extLst>
          </p:cNvPr>
          <p:cNvSpPr>
            <a:spLocks noGrp="1"/>
          </p:cNvSpPr>
          <p:nvPr>
            <p:ph idx="1"/>
          </p:nvPr>
        </p:nvSpPr>
        <p:spPr>
          <a:xfrm>
            <a:off x="838199" y="1816437"/>
            <a:ext cx="10706100" cy="4351338"/>
          </a:xfrm>
        </p:spPr>
        <p:txBody>
          <a:bodyPr>
            <a:normAutofit/>
          </a:bodyPr>
          <a:lstStyle/>
          <a:p>
            <a:pPr>
              <a:spcBef>
                <a:spcPts val="2400"/>
              </a:spcBef>
            </a:pPr>
            <a:r>
              <a:rPr lang="en-GB" dirty="0"/>
              <a:t>A science, applied practice and profession</a:t>
            </a:r>
          </a:p>
          <a:p>
            <a:pPr>
              <a:spcBef>
                <a:spcPts val="2400"/>
              </a:spcBef>
            </a:pPr>
            <a:r>
              <a:rPr lang="en-GB" dirty="0"/>
              <a:t>Postgraduate training level - accreditation</a:t>
            </a:r>
          </a:p>
          <a:p>
            <a:pPr>
              <a:spcBef>
                <a:spcPts val="2400"/>
              </a:spcBef>
            </a:pPr>
            <a:r>
              <a:rPr lang="en-GB" dirty="0"/>
              <a:t>Registered and Chartered profession (e.g. CIEHF/HFES)</a:t>
            </a:r>
          </a:p>
          <a:p>
            <a:pPr>
              <a:spcBef>
                <a:spcPts val="2400"/>
              </a:spcBef>
            </a:pPr>
            <a:r>
              <a:rPr lang="en-GB" dirty="0"/>
              <a:t>Regulated, CPD and Indemnity</a:t>
            </a:r>
          </a:p>
          <a:p>
            <a:pPr>
              <a:spcBef>
                <a:spcPts val="2400"/>
              </a:spcBef>
            </a:pPr>
            <a:r>
              <a:rPr lang="en-GB" dirty="0"/>
              <a:t>“Professional appropriation” issue in healthcare</a:t>
            </a:r>
          </a:p>
          <a:p>
            <a:pPr>
              <a:spcBef>
                <a:spcPts val="2400"/>
              </a:spcBef>
            </a:pPr>
            <a:r>
              <a:rPr lang="en-GB" dirty="0"/>
              <a:t>Build capacity and capability creatively – to add value</a:t>
            </a:r>
          </a:p>
        </p:txBody>
      </p:sp>
    </p:spTree>
    <p:extLst>
      <p:ext uri="{BB962C8B-B14F-4D97-AF65-F5344CB8AC3E}">
        <p14:creationId xmlns:p14="http://schemas.microsoft.com/office/powerpoint/2010/main" val="1830790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9DB9-E61D-4A6F-A351-FF40BF1E9681}"/>
              </a:ext>
            </a:extLst>
          </p:cNvPr>
          <p:cNvSpPr>
            <a:spLocks noGrp="1"/>
          </p:cNvSpPr>
          <p:nvPr>
            <p:ph type="title"/>
          </p:nvPr>
        </p:nvSpPr>
        <p:spPr>
          <a:xfrm>
            <a:off x="654708" y="690225"/>
            <a:ext cx="11069206" cy="545552"/>
          </a:xfrm>
        </p:spPr>
        <p:txBody>
          <a:bodyPr/>
          <a:lstStyle/>
          <a:p>
            <a:r>
              <a:rPr lang="en-GB" sz="2400" dirty="0"/>
              <a:t>Accessing HF Expertise - Organisational Advice</a:t>
            </a:r>
            <a:br>
              <a:rPr lang="en-GB" dirty="0"/>
            </a:br>
            <a:r>
              <a:rPr lang="en-GB" sz="2800" dirty="0"/>
              <a:t>Five Questions to Ask before Buying Human Factors Training or Consultancy </a:t>
            </a:r>
          </a:p>
        </p:txBody>
      </p:sp>
      <p:sp>
        <p:nvSpPr>
          <p:cNvPr id="3" name="Content Placeholder 2">
            <a:extLst>
              <a:ext uri="{FF2B5EF4-FFF2-40B4-BE49-F238E27FC236}">
                <a16:creationId xmlns:a16="http://schemas.microsoft.com/office/drawing/2014/main" id="{F7E53C16-1109-4601-B7FA-246DD2FBF112}"/>
              </a:ext>
            </a:extLst>
          </p:cNvPr>
          <p:cNvSpPr>
            <a:spLocks noGrp="1"/>
          </p:cNvSpPr>
          <p:nvPr>
            <p:ph idx="1"/>
          </p:nvPr>
        </p:nvSpPr>
        <p:spPr>
          <a:xfrm>
            <a:off x="654707" y="1694255"/>
            <a:ext cx="11374997" cy="4837174"/>
          </a:xfrm>
        </p:spPr>
        <p:txBody>
          <a:bodyPr>
            <a:normAutofit fontScale="92500" lnSpcReduction="20000"/>
          </a:bodyPr>
          <a:lstStyle/>
          <a:p>
            <a:pPr marL="514350" indent="-514350">
              <a:spcBef>
                <a:spcPts val="2400"/>
              </a:spcBef>
              <a:buFont typeface="+mj-lt"/>
              <a:buAutoNum type="arabicPeriod"/>
            </a:pPr>
            <a:r>
              <a:rPr lang="en-GB" b="1" i="1" dirty="0"/>
              <a:t>Qualification</a:t>
            </a:r>
            <a:r>
              <a:rPr lang="en-GB" i="1" dirty="0"/>
              <a:t> – Do they have a recognised qualification in HF/E?</a:t>
            </a:r>
            <a:endParaRPr lang="en-GB" dirty="0"/>
          </a:p>
          <a:p>
            <a:pPr marL="514350" indent="-514350">
              <a:spcBef>
                <a:spcPts val="2400"/>
              </a:spcBef>
              <a:buFont typeface="+mj-lt"/>
              <a:buAutoNum type="arabicPeriod"/>
            </a:pPr>
            <a:r>
              <a:rPr lang="en-GB" b="1" i="1" dirty="0"/>
              <a:t>Accreditation</a:t>
            </a:r>
            <a:r>
              <a:rPr lang="en-GB" i="1" dirty="0"/>
              <a:t> – Do they have an appropriate level of membership of an HF/E related professional organisation?</a:t>
            </a:r>
            <a:endParaRPr lang="en-GB" dirty="0"/>
          </a:p>
          <a:p>
            <a:pPr marL="514350" indent="-514350">
              <a:spcBef>
                <a:spcPts val="2400"/>
              </a:spcBef>
              <a:buFont typeface="+mj-lt"/>
              <a:buAutoNum type="arabicPeriod"/>
            </a:pPr>
            <a:r>
              <a:rPr lang="en-GB" b="1" i="1" dirty="0"/>
              <a:t>Code of Ethics</a:t>
            </a:r>
            <a:r>
              <a:rPr lang="en-GB" i="1" dirty="0"/>
              <a:t> – Do they abide by a code of ethical conduct from an HF/E related society or association?</a:t>
            </a:r>
            <a:endParaRPr lang="en-GB" dirty="0"/>
          </a:p>
          <a:p>
            <a:pPr marL="514350" indent="-514350">
              <a:spcBef>
                <a:spcPts val="2400"/>
              </a:spcBef>
              <a:buFont typeface="+mj-lt"/>
              <a:buAutoNum type="arabicPeriod"/>
            </a:pPr>
            <a:r>
              <a:rPr lang="en-GB" b="1" i="1" dirty="0"/>
              <a:t>Experience</a:t>
            </a:r>
            <a:r>
              <a:rPr lang="en-GB" i="1" dirty="0"/>
              <a:t> – Do they have experience in the HF/E work and the domain of interest?</a:t>
            </a:r>
            <a:endParaRPr lang="en-GB" dirty="0"/>
          </a:p>
          <a:p>
            <a:pPr marL="514350" indent="-514350">
              <a:spcBef>
                <a:spcPts val="2400"/>
              </a:spcBef>
              <a:buFont typeface="+mj-lt"/>
              <a:buAutoNum type="arabicPeriod"/>
            </a:pPr>
            <a:r>
              <a:rPr lang="en-GB" b="1" i="1" dirty="0"/>
              <a:t>Social recognition</a:t>
            </a:r>
            <a:r>
              <a:rPr lang="en-GB" i="1" dirty="0"/>
              <a:t> – Is the person recognised as an HF/E specialist by other qualified HF/E specialists?</a:t>
            </a:r>
          </a:p>
          <a:p>
            <a:pPr marL="0" indent="0" algn="ctr">
              <a:buNone/>
            </a:pPr>
            <a:endParaRPr lang="en-GB" dirty="0"/>
          </a:p>
          <a:p>
            <a:pPr marL="0" indent="0" algn="ctr">
              <a:buNone/>
            </a:pPr>
            <a:r>
              <a:rPr lang="en-GB" b="1" dirty="0"/>
              <a:t>Professional Appropriation</a:t>
            </a:r>
          </a:p>
          <a:p>
            <a:pPr marL="514350" indent="-514350">
              <a:buFont typeface="+mj-lt"/>
              <a:buAutoNum type="arabicPeriod"/>
            </a:pPr>
            <a:endParaRPr lang="en-GB" dirty="0"/>
          </a:p>
        </p:txBody>
      </p:sp>
      <p:sp>
        <p:nvSpPr>
          <p:cNvPr id="4" name="TextBox 3">
            <a:extLst>
              <a:ext uri="{FF2B5EF4-FFF2-40B4-BE49-F238E27FC236}">
                <a16:creationId xmlns:a16="http://schemas.microsoft.com/office/drawing/2014/main" id="{23EBD3EC-871D-4B0A-A515-F4695B053A9D}"/>
              </a:ext>
            </a:extLst>
          </p:cNvPr>
          <p:cNvSpPr txBox="1"/>
          <p:nvPr/>
        </p:nvSpPr>
        <p:spPr>
          <a:xfrm>
            <a:off x="9944100" y="6004110"/>
            <a:ext cx="1593193" cy="369332"/>
          </a:xfrm>
          <a:prstGeom prst="rect">
            <a:avLst/>
          </a:prstGeom>
          <a:noFill/>
        </p:spPr>
        <p:txBody>
          <a:bodyPr wrap="none" rtlCol="0">
            <a:spAutoFit/>
          </a:bodyPr>
          <a:lstStyle/>
          <a:p>
            <a:r>
              <a:rPr lang="en-GB" dirty="0"/>
              <a:t>Shorrock, 2018</a:t>
            </a:r>
          </a:p>
        </p:txBody>
      </p:sp>
    </p:spTree>
    <p:extLst>
      <p:ext uri="{BB962C8B-B14F-4D97-AF65-F5344CB8AC3E}">
        <p14:creationId xmlns:p14="http://schemas.microsoft.com/office/powerpoint/2010/main" val="374693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7F8B6-E27F-43A1-B798-14D2A7AFD2C3}"/>
              </a:ext>
            </a:extLst>
          </p:cNvPr>
          <p:cNvSpPr>
            <a:spLocks noGrp="1"/>
          </p:cNvSpPr>
          <p:nvPr>
            <p:ph type="title"/>
          </p:nvPr>
        </p:nvSpPr>
        <p:spPr>
          <a:xfrm>
            <a:off x="634705" y="600877"/>
            <a:ext cx="10922589" cy="545552"/>
          </a:xfrm>
        </p:spPr>
        <p:txBody>
          <a:bodyPr>
            <a:noAutofit/>
          </a:bodyPr>
          <a:lstStyle/>
          <a:p>
            <a:pPr algn="ctr"/>
            <a:r>
              <a:rPr lang="en-GB" sz="3200" b="1" dirty="0">
                <a:solidFill>
                  <a:srgbClr val="7030A0"/>
                </a:solidFill>
                <a:latin typeface="+mn-lt"/>
              </a:rPr>
              <a:t>Who is Improving Human Work in Healthcare? </a:t>
            </a:r>
          </a:p>
        </p:txBody>
      </p:sp>
      <p:sp>
        <p:nvSpPr>
          <p:cNvPr id="3" name="Content Placeholder 2">
            <a:extLst>
              <a:ext uri="{FF2B5EF4-FFF2-40B4-BE49-F238E27FC236}">
                <a16:creationId xmlns:a16="http://schemas.microsoft.com/office/drawing/2014/main" id="{D6E0917C-2E36-4ADA-BD74-7DCE63ECAB66}"/>
              </a:ext>
            </a:extLst>
          </p:cNvPr>
          <p:cNvSpPr>
            <a:spLocks noGrp="1"/>
          </p:cNvSpPr>
          <p:nvPr>
            <p:ph idx="1"/>
          </p:nvPr>
        </p:nvSpPr>
        <p:spPr>
          <a:xfrm>
            <a:off x="898941" y="1648549"/>
            <a:ext cx="5343660" cy="4608574"/>
          </a:xfrm>
          <a:solidFill>
            <a:schemeClr val="bg2"/>
          </a:solidFill>
        </p:spPr>
        <p:txBody>
          <a:bodyPr>
            <a:noAutofit/>
          </a:bodyPr>
          <a:lstStyle/>
          <a:p>
            <a:pPr>
              <a:spcBef>
                <a:spcPts val="600"/>
              </a:spcBef>
            </a:pPr>
            <a:r>
              <a:rPr lang="en-GB" dirty="0"/>
              <a:t>Improvement Advisor</a:t>
            </a:r>
          </a:p>
          <a:p>
            <a:pPr>
              <a:spcBef>
                <a:spcPts val="600"/>
              </a:spcBef>
            </a:pPr>
            <a:r>
              <a:rPr lang="en-GB" dirty="0"/>
              <a:t>Clinical Risk Advisor</a:t>
            </a:r>
          </a:p>
          <a:p>
            <a:pPr>
              <a:spcBef>
                <a:spcPts val="600"/>
              </a:spcBef>
            </a:pPr>
            <a:r>
              <a:rPr lang="en-GB" dirty="0"/>
              <a:t>Patient Safety Officer</a:t>
            </a:r>
          </a:p>
          <a:p>
            <a:pPr>
              <a:spcBef>
                <a:spcPts val="600"/>
              </a:spcBef>
            </a:pPr>
            <a:r>
              <a:rPr lang="en-GB" dirty="0"/>
              <a:t>Clinical Governance Manager</a:t>
            </a:r>
          </a:p>
          <a:p>
            <a:pPr>
              <a:spcBef>
                <a:spcPts val="600"/>
              </a:spcBef>
            </a:pPr>
            <a:r>
              <a:rPr lang="en-GB" dirty="0"/>
              <a:t>Organisational Development Professional</a:t>
            </a:r>
          </a:p>
          <a:p>
            <a:pPr>
              <a:spcBef>
                <a:spcPts val="600"/>
              </a:spcBef>
            </a:pPr>
            <a:r>
              <a:rPr lang="en-GB" dirty="0"/>
              <a:t>Occupational Health &amp; Safety Professional</a:t>
            </a:r>
          </a:p>
          <a:p>
            <a:pPr>
              <a:spcBef>
                <a:spcPts val="600"/>
              </a:spcBef>
            </a:pPr>
            <a:r>
              <a:rPr lang="en-GB" dirty="0"/>
              <a:t>Clinicians, leaders, managers, scientists, ancillary, admin etc.</a:t>
            </a:r>
          </a:p>
          <a:p>
            <a:pPr>
              <a:spcBef>
                <a:spcPts val="600"/>
              </a:spcBef>
            </a:pPr>
            <a:endParaRPr lang="en-GB" dirty="0"/>
          </a:p>
        </p:txBody>
      </p:sp>
      <p:sp>
        <p:nvSpPr>
          <p:cNvPr id="4" name="Rectangle 3"/>
          <p:cNvSpPr/>
          <p:nvPr/>
        </p:nvSpPr>
        <p:spPr>
          <a:xfrm>
            <a:off x="6473946" y="1648549"/>
            <a:ext cx="4995159" cy="4001095"/>
          </a:xfrm>
          <a:prstGeom prst="rect">
            <a:avLst/>
          </a:prstGeom>
          <a:solidFill>
            <a:schemeClr val="bg2"/>
          </a:solidFill>
        </p:spPr>
        <p:txBody>
          <a:bodyPr wrap="square">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Human Resources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Health services researcher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Regulators &amp; Accreditors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Implementation Scientist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Industrial / Work Psychologist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User Designer / UX Researcher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Ergonomist / Human Factors Specialist (very rare!)</a:t>
            </a:r>
          </a:p>
        </p:txBody>
      </p:sp>
    </p:spTree>
    <p:extLst>
      <p:ext uri="{BB962C8B-B14F-4D97-AF65-F5344CB8AC3E}">
        <p14:creationId xmlns:p14="http://schemas.microsoft.com/office/powerpoint/2010/main" val="65443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8638-B1AB-4536-A86F-0F5650CEEDB1}"/>
              </a:ext>
            </a:extLst>
          </p:cNvPr>
          <p:cNvSpPr>
            <a:spLocks noGrp="1"/>
          </p:cNvSpPr>
          <p:nvPr>
            <p:ph type="title"/>
          </p:nvPr>
        </p:nvSpPr>
        <p:spPr>
          <a:xfrm>
            <a:off x="0" y="816222"/>
            <a:ext cx="12192000" cy="545552"/>
          </a:xfrm>
        </p:spPr>
        <p:txBody>
          <a:bodyPr>
            <a:noAutofit/>
          </a:bodyPr>
          <a:lstStyle/>
          <a:p>
            <a:pPr algn="ctr"/>
            <a:r>
              <a:rPr lang="en-GB" sz="3200" b="1" dirty="0">
                <a:solidFill>
                  <a:srgbClr val="7030A0"/>
                </a:solidFill>
                <a:latin typeface="+mn-lt"/>
              </a:rPr>
              <a:t>Distinguishing Features of Human Factors &amp; Ergonomics</a:t>
            </a:r>
            <a:br>
              <a:rPr lang="en-GB" sz="3200" b="1" dirty="0">
                <a:solidFill>
                  <a:srgbClr val="7030A0"/>
                </a:solidFill>
                <a:latin typeface="+mn-lt"/>
              </a:rPr>
            </a:br>
            <a:endParaRPr lang="en-GB" sz="3200" b="1" dirty="0">
              <a:solidFill>
                <a:srgbClr val="7030A0"/>
              </a:solidFill>
              <a:latin typeface="+mn-lt"/>
            </a:endParaRPr>
          </a:p>
        </p:txBody>
      </p:sp>
      <p:sp>
        <p:nvSpPr>
          <p:cNvPr id="3" name="Content Placeholder 2">
            <a:extLst>
              <a:ext uri="{FF2B5EF4-FFF2-40B4-BE49-F238E27FC236}">
                <a16:creationId xmlns:a16="http://schemas.microsoft.com/office/drawing/2014/main" id="{B5BAD153-BAEC-427D-8801-8F65B7B94FD6}"/>
              </a:ext>
            </a:extLst>
          </p:cNvPr>
          <p:cNvSpPr>
            <a:spLocks noGrp="1"/>
          </p:cNvSpPr>
          <p:nvPr>
            <p:ph idx="1"/>
          </p:nvPr>
        </p:nvSpPr>
        <p:spPr>
          <a:xfrm>
            <a:off x="335360" y="1789285"/>
            <a:ext cx="4655094" cy="4510707"/>
          </a:xfrm>
          <a:solidFill>
            <a:schemeClr val="bg2"/>
          </a:solidFill>
        </p:spPr>
        <p:txBody>
          <a:bodyPr>
            <a:normAutofit/>
          </a:bodyPr>
          <a:lstStyle/>
          <a:p>
            <a:pPr marL="514338" indent="-514338">
              <a:spcBef>
                <a:spcPts val="3000"/>
              </a:spcBef>
              <a:buFont typeface="+mj-lt"/>
              <a:buAutoNum type="arabicPeriod"/>
            </a:pPr>
            <a:r>
              <a:rPr lang="en-GB" sz="2400" b="1" dirty="0">
                <a:solidFill>
                  <a:schemeClr val="tx2"/>
                </a:solidFill>
              </a:rPr>
              <a:t>It ALWAYS takes a Systems Approach</a:t>
            </a:r>
            <a:r>
              <a:rPr lang="en-GB" sz="2400" dirty="0">
                <a:solidFill>
                  <a:schemeClr val="tx2"/>
                </a:solidFill>
              </a:rPr>
              <a:t> (holistic)</a:t>
            </a:r>
          </a:p>
          <a:p>
            <a:pPr marL="514338" indent="-514338">
              <a:spcBef>
                <a:spcPts val="3000"/>
              </a:spcBef>
              <a:buFont typeface="+mj-lt"/>
              <a:buAutoNum type="arabicPeriod"/>
            </a:pPr>
            <a:r>
              <a:rPr lang="en-GB" sz="2400" b="1" dirty="0">
                <a:solidFill>
                  <a:schemeClr val="tx2"/>
                </a:solidFill>
              </a:rPr>
              <a:t>It is ALWAYS Design Driven </a:t>
            </a:r>
            <a:r>
              <a:rPr lang="en-GB" sz="2400" dirty="0">
                <a:solidFill>
                  <a:schemeClr val="tx2"/>
                </a:solidFill>
              </a:rPr>
              <a:t>(to take account of human characteristics, needs,  capabilities and preferences) </a:t>
            </a:r>
          </a:p>
          <a:p>
            <a:pPr marL="514338" indent="-514338">
              <a:spcBef>
                <a:spcPts val="3000"/>
              </a:spcBef>
              <a:buFont typeface="+mj-lt"/>
              <a:buAutoNum type="arabicPeriod"/>
            </a:pPr>
            <a:r>
              <a:rPr lang="en-GB" sz="2400" b="1" dirty="0">
                <a:solidFill>
                  <a:schemeClr val="tx2"/>
                </a:solidFill>
              </a:rPr>
              <a:t>It focuses ALWAYS on two closely related outcomes: System Performance</a:t>
            </a:r>
            <a:r>
              <a:rPr lang="en-GB" sz="2400" dirty="0">
                <a:solidFill>
                  <a:schemeClr val="tx2"/>
                </a:solidFill>
              </a:rPr>
              <a:t> and </a:t>
            </a:r>
            <a:r>
              <a:rPr lang="en-GB" sz="2400" b="1" dirty="0">
                <a:solidFill>
                  <a:schemeClr val="tx2"/>
                </a:solidFill>
              </a:rPr>
              <a:t>Human Well-being </a:t>
            </a:r>
            <a:r>
              <a:rPr lang="en-GB" sz="2400" dirty="0">
                <a:solidFill>
                  <a:schemeClr val="tx2"/>
                </a:solidFill>
              </a:rPr>
              <a:t>(“Twin Aims” = “Joint Optimisation”)</a:t>
            </a:r>
          </a:p>
          <a:p>
            <a:pPr>
              <a:spcBef>
                <a:spcPts val="3000"/>
              </a:spcBef>
            </a:pPr>
            <a:endParaRPr lang="en-GB" sz="2400" dirty="0">
              <a:solidFill>
                <a:schemeClr val="tx2"/>
              </a:solidFill>
            </a:endParaRPr>
          </a:p>
        </p:txBody>
      </p:sp>
      <p:pic>
        <p:nvPicPr>
          <p:cNvPr id="4" name="Picture 3">
            <a:extLst>
              <a:ext uri="{FF2B5EF4-FFF2-40B4-BE49-F238E27FC236}">
                <a16:creationId xmlns:a16="http://schemas.microsoft.com/office/drawing/2014/main" id="{03EBEEBE-2CFA-4B22-B264-1DD249373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339" y="1789284"/>
            <a:ext cx="6741301" cy="3495235"/>
          </a:xfrm>
          <a:prstGeom prst="rect">
            <a:avLst/>
          </a:prstGeom>
        </p:spPr>
      </p:pic>
      <p:sp>
        <p:nvSpPr>
          <p:cNvPr id="6" name="TextBox 5">
            <a:extLst>
              <a:ext uri="{FF2B5EF4-FFF2-40B4-BE49-F238E27FC236}">
                <a16:creationId xmlns:a16="http://schemas.microsoft.com/office/drawing/2014/main" id="{A534328D-75FE-460A-B639-2C330C9FB18C}"/>
              </a:ext>
            </a:extLst>
          </p:cNvPr>
          <p:cNvSpPr txBox="1"/>
          <p:nvPr/>
        </p:nvSpPr>
        <p:spPr>
          <a:xfrm>
            <a:off x="5334041" y="5468995"/>
            <a:ext cx="6522599" cy="830997"/>
          </a:xfrm>
          <a:prstGeom prst="rect">
            <a:avLst/>
          </a:prstGeom>
          <a:solidFill>
            <a:srgbClr val="7030A0"/>
          </a:solidFill>
        </p:spPr>
        <p:txBody>
          <a:bodyPr wrap="square">
            <a:spAutoFit/>
          </a:bodyPr>
          <a:lstStyle/>
          <a:p>
            <a:pPr algn="ctr"/>
            <a:r>
              <a:rPr lang="en-GB" sz="2400" b="1" dirty="0">
                <a:solidFill>
                  <a:schemeClr val="bg1"/>
                </a:solidFill>
              </a:rPr>
              <a:t>Design thinking, including the principles </a:t>
            </a:r>
          </a:p>
          <a:p>
            <a:pPr algn="ctr"/>
            <a:r>
              <a:rPr lang="en-GB" sz="2400" b="1" dirty="0">
                <a:solidFill>
                  <a:schemeClr val="bg1"/>
                </a:solidFill>
              </a:rPr>
              <a:t>and processes of designing for human use.</a:t>
            </a:r>
          </a:p>
        </p:txBody>
      </p:sp>
    </p:spTree>
    <p:extLst>
      <p:ext uri="{BB962C8B-B14F-4D97-AF65-F5344CB8AC3E}">
        <p14:creationId xmlns:p14="http://schemas.microsoft.com/office/powerpoint/2010/main" val="4115051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PATIENT PPT</Template>
  <TotalTime>26175</TotalTime>
  <Words>2898</Words>
  <Application>Microsoft Office PowerPoint</Application>
  <PresentationFormat>Widescreen</PresentationFormat>
  <Paragraphs>399</Paragraphs>
  <Slides>31</Slides>
  <Notes>12</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Custom Design</vt:lpstr>
      <vt:lpstr>Office Theme</vt:lpstr>
      <vt:lpstr> Human Factors &amp; Ergonomics ‘Brilliant Basics’ for Health &amp; Social Care Teaching Faculty</vt:lpstr>
      <vt:lpstr>Human Factors  What is it?</vt:lpstr>
      <vt:lpstr>Defining Human Factors/Ergonomics (HFE) </vt:lpstr>
      <vt:lpstr>Human Factors/Ergonomics Discipline…</vt:lpstr>
      <vt:lpstr>PowerPoint Presentation</vt:lpstr>
      <vt:lpstr>About the HFE Profession (e.g. UK/North America/rEurope)</vt:lpstr>
      <vt:lpstr>Accessing HF Expertise - Organisational Advice Five Questions to Ask before Buying Human Factors Training or Consultancy </vt:lpstr>
      <vt:lpstr>Who is Improving Human Work in Healthcare? </vt:lpstr>
      <vt:lpstr>Distinguishing Features of Human Factors &amp; Ergonomics </vt:lpstr>
      <vt:lpstr>Human Factors – Sociotechnical System Models</vt:lpstr>
      <vt:lpstr>Examples of Underlying HFE Principles</vt:lpstr>
      <vt:lpstr>Other High Risk Industries</vt:lpstr>
      <vt:lpstr>Human Factors  What its Not!</vt:lpstr>
      <vt:lpstr>Human Factors and Ergonomics in Health Care: Myths &amp; Misunderstandings</vt:lpstr>
      <vt:lpstr>PowerPoint Presentation</vt:lpstr>
      <vt:lpstr>Healthcare Human Factors – Five Fallacies </vt:lpstr>
      <vt:lpstr>‘Stubborn Myths’ and ‘Hard Truths’</vt:lpstr>
      <vt:lpstr>PowerPoint Presentation</vt:lpstr>
      <vt:lpstr>A Blueprint for Building HF Capacity &amp; Capability?</vt:lpstr>
      <vt:lpstr>SEIPS: Multi-Purpose System Analysis &amp; Design Tool</vt:lpstr>
      <vt:lpstr>PowerPoint Presentation</vt:lpstr>
      <vt:lpstr>PowerPoint Presentation</vt:lpstr>
      <vt:lpstr> Safety Culture Discussion Cards</vt:lpstr>
      <vt:lpstr>Safety Culture Cards Staff feedback </vt:lpstr>
      <vt:lpstr>PowerPoint Presentation</vt:lpstr>
      <vt:lpstr>PowerPoint Presentation</vt:lpstr>
      <vt:lpstr>PowerPoint Presentation</vt:lpstr>
      <vt:lpstr>PowerPoint Presentation</vt:lpstr>
      <vt:lpstr>PowerPoint Presentation</vt:lpstr>
      <vt:lpstr>e-Learning</vt:lpstr>
      <vt:lpstr>Thank You Very Much!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in the Quality Improvement Activity</dc:title>
  <dc:creator>Duncan McNab</dc:creator>
  <cp:lastModifiedBy>Fiona Trevelyan</cp:lastModifiedBy>
  <cp:revision>169</cp:revision>
  <dcterms:created xsi:type="dcterms:W3CDTF">2017-04-05T08:48:49Z</dcterms:created>
  <dcterms:modified xsi:type="dcterms:W3CDTF">2025-11-17T20:23:50Z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9e4d68-54d0-40a5-8c9a-85a36c87352c_Enabled">
    <vt:lpwstr>true</vt:lpwstr>
  </property>
  <property fmtid="{D5CDD505-2E9C-101B-9397-08002B2CF9AE}" pid="3" name="MSIP_Label_bd9e4d68-54d0-40a5-8c9a-85a36c87352c_SetDate">
    <vt:lpwstr>2025-11-17T02:52:24Z</vt:lpwstr>
  </property>
  <property fmtid="{D5CDD505-2E9C-101B-9397-08002B2CF9AE}" pid="4" name="MSIP_Label_bd9e4d68-54d0-40a5-8c9a-85a36c87352c_Method">
    <vt:lpwstr>Standard</vt:lpwstr>
  </property>
  <property fmtid="{D5CDD505-2E9C-101B-9397-08002B2CF9AE}" pid="5" name="MSIP_Label_bd9e4d68-54d0-40a5-8c9a-85a36c87352c_Name">
    <vt:lpwstr>Unclassified</vt:lpwstr>
  </property>
  <property fmtid="{D5CDD505-2E9C-101B-9397-08002B2CF9AE}" pid="6" name="MSIP_Label_bd9e4d68-54d0-40a5-8c9a-85a36c87352c_SiteId">
    <vt:lpwstr>388728e1-bbd0-4378-98dc-f8682e644300</vt:lpwstr>
  </property>
  <property fmtid="{D5CDD505-2E9C-101B-9397-08002B2CF9AE}" pid="7" name="MSIP_Label_bd9e4d68-54d0-40a5-8c9a-85a36c87352c_ActionId">
    <vt:lpwstr>c8f621a1-100b-478a-abc9-86c443e53876</vt:lpwstr>
  </property>
  <property fmtid="{D5CDD505-2E9C-101B-9397-08002B2CF9AE}" pid="8" name="MSIP_Label_bd9e4d68-54d0-40a5-8c9a-85a36c87352c_ContentBits">
    <vt:lpwstr>0</vt:lpwstr>
  </property>
  <property fmtid="{D5CDD505-2E9C-101B-9397-08002B2CF9AE}" pid="9" name="MSIP_Label_bd9e4d68-54d0-40a5-8c9a-85a36c87352c_Tag">
    <vt:lpwstr>10, 3, 0, 2</vt:lpwstr>
  </property>
</Properties>
</file>